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18288000" cy="10287000"/>
  <p:notesSz cx="6858000" cy="9144000"/>
  <p:embeddedFontLst>
    <p:embeddedFont>
      <p:font typeface="Open Sans Bold" panose="020B0604020202020204" charset="0"/>
      <p:regular r:id="rId41"/>
    </p:embeddedFont>
    <p:embeddedFont>
      <p:font typeface="Arimo" panose="020B0604020202020204" charset="0"/>
      <p:regular r:id="rId42"/>
    </p:embeddedFont>
    <p:embeddedFont>
      <p:font typeface="Open Sans" panose="020B0604020202020204" charset="0"/>
      <p:regular r:id="rId43"/>
    </p:embeddedFont>
    <p:embeddedFont>
      <p:font typeface="Radley" panose="020B0604020202020204" charset="-18"/>
      <p:regular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76" d="100"/>
          <a:sy n="76" d="100"/>
        </p:scale>
        <p:origin x="-414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1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9.jpeg"/><Relationship Id="rId7" Type="http://schemas.openxmlformats.org/officeDocument/2006/relationships/image" Target="../media/image51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2.jpeg"/><Relationship Id="rId7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image" Target="../media/image72.jpeg"/><Relationship Id="rId4" Type="http://schemas.openxmlformats.org/officeDocument/2006/relationships/image" Target="../media/image3.jpeg"/><Relationship Id="rId9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0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06840" y="5675748"/>
            <a:ext cx="11874319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19"/>
              </a:lnSpc>
            </a:pPr>
            <a:r>
              <a:rPr lang="en-US" sz="2800">
                <a:solidFill>
                  <a:srgbClr val="202020"/>
                </a:solidFill>
                <a:latin typeface="Open Sans"/>
                <a:ea typeface="Open Sans"/>
                <a:cs typeface="Open Sans"/>
                <a:sym typeface="Open Sans"/>
              </a:rPr>
              <a:t>2024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452822" y="4262637"/>
            <a:ext cx="13382356" cy="113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00"/>
              </a:lnSpc>
            </a:pPr>
            <a:r>
              <a:rPr lang="en-US" sz="8000">
                <a:solidFill>
                  <a:srgbClr val="202020"/>
                </a:solidFill>
                <a:latin typeface="Radley"/>
                <a:ea typeface="Radley"/>
                <a:cs typeface="Radley"/>
                <a:sym typeface="Radley"/>
              </a:rPr>
              <a:t>Gmina Karczmiska</a:t>
            </a:r>
          </a:p>
        </p:txBody>
      </p:sp>
      <p:sp>
        <p:nvSpPr>
          <p:cNvPr id="4" name="AutoShape 4"/>
          <p:cNvSpPr/>
          <p:nvPr/>
        </p:nvSpPr>
        <p:spPr>
          <a:xfrm>
            <a:off x="-493778" y="981075"/>
            <a:ext cx="19275556" cy="0"/>
          </a:xfrm>
          <a:prstGeom prst="line">
            <a:avLst/>
          </a:prstGeom>
          <a:ln w="47625" cap="rnd">
            <a:solidFill>
              <a:srgbClr val="B27E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-493778" y="9258300"/>
            <a:ext cx="19275556" cy="0"/>
          </a:xfrm>
          <a:prstGeom prst="line">
            <a:avLst/>
          </a:prstGeom>
          <a:ln w="47625" cap="rnd">
            <a:solidFill>
              <a:srgbClr val="B27E48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0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24847" y="518957"/>
            <a:ext cx="5879856" cy="9258300"/>
          </a:xfrm>
          <a:custGeom>
            <a:avLst/>
            <a:gdLst/>
            <a:ahLst/>
            <a:cxnLst/>
            <a:rect l="l" t="t" r="r" b="b"/>
            <a:pathLst>
              <a:path w="5879856" h="9258300">
                <a:moveTo>
                  <a:pt x="0" y="0"/>
                </a:moveTo>
                <a:lnTo>
                  <a:pt x="5879857" y="0"/>
                </a:lnTo>
                <a:lnTo>
                  <a:pt x="5879857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404" t="-5605" r="-87025" b="-550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041551" y="514350"/>
            <a:ext cx="6563153" cy="9258300"/>
          </a:xfrm>
          <a:custGeom>
            <a:avLst/>
            <a:gdLst/>
            <a:ahLst/>
            <a:cxnLst/>
            <a:rect l="l" t="t" r="r" b="b"/>
            <a:pathLst>
              <a:path w="6563153" h="9258300">
                <a:moveTo>
                  <a:pt x="0" y="0"/>
                </a:moveTo>
                <a:lnTo>
                  <a:pt x="6563153" y="0"/>
                </a:lnTo>
                <a:lnTo>
                  <a:pt x="6563153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85" r="-585" b="-87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95799" y="728901"/>
            <a:ext cx="10445752" cy="2248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7"/>
              </a:lnSpc>
            </a:pPr>
            <a:r>
              <a:rPr lang="en-US" sz="5325">
                <a:solidFill>
                  <a:srgbClr val="202020"/>
                </a:solidFill>
                <a:latin typeface="Radley"/>
                <a:ea typeface="Radley"/>
                <a:cs typeface="Radley"/>
                <a:sym typeface="Radley"/>
              </a:rPr>
              <a:t>Mobilna wystawa archeologiczna </a:t>
            </a:r>
          </a:p>
          <a:p>
            <a:pPr marL="0" lvl="0" indent="0" algn="l">
              <a:lnSpc>
                <a:spcPts val="5857"/>
              </a:lnSpc>
            </a:pPr>
            <a:r>
              <a:rPr lang="en-US" sz="5325">
                <a:solidFill>
                  <a:srgbClr val="202020"/>
                </a:solidFill>
                <a:latin typeface="Radley"/>
                <a:ea typeface="Radley"/>
                <a:cs typeface="Radley"/>
                <a:sym typeface="Radley"/>
              </a:rPr>
              <a:t>pt. „Magia ornamentów. Skarby archeologii Lubelszczyzny”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89591" y="9093363"/>
            <a:ext cx="6227779" cy="683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0"/>
              </a:lnSpc>
            </a:pPr>
            <a:r>
              <a:rPr lang="en-US" sz="1950">
                <a:solidFill>
                  <a:srgbClr val="202020"/>
                </a:solidFill>
                <a:latin typeface="Open Sans"/>
                <a:ea typeface="Open Sans"/>
                <a:cs typeface="Open Sans"/>
                <a:sym typeface="Open Sans"/>
              </a:rPr>
              <a:t>22 - 26 kwietnia 2024</a:t>
            </a:r>
          </a:p>
          <a:p>
            <a:pPr algn="l">
              <a:lnSpc>
                <a:spcPts val="2730"/>
              </a:lnSpc>
            </a:pPr>
            <a:r>
              <a:rPr lang="en-US" sz="1950">
                <a:solidFill>
                  <a:srgbClr val="202020"/>
                </a:solidFill>
                <a:latin typeface="Open Sans"/>
                <a:ea typeface="Open Sans"/>
                <a:cs typeface="Open Sans"/>
                <a:sym typeface="Open Sans"/>
              </a:rPr>
              <a:t>Gminna Biblioteka i Dom Kultury w Karczmiskach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95799" y="3884200"/>
            <a:ext cx="9839524" cy="2896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2450">
                <a:solidFill>
                  <a:srgbClr val="202020"/>
                </a:solidFill>
                <a:latin typeface="Open Sans"/>
                <a:ea typeface="Open Sans"/>
                <a:cs typeface="Open Sans"/>
                <a:sym typeface="Open Sans"/>
              </a:rPr>
              <a:t>Wystawa miała charakter edukacyjny i sensoryczny. Wykorzystuje nowe technologie, a zwłaszcza skanowanie i druk 3D w atrakcyjny sposób prezentuje dziedzictwo archeologiczne regionu lubelskiego. Wierne kopie zabytków, rekonstrukcje, zdjęcia, interaktywne zabawy, opisy, pozwoliły zrozumieć miejsca w bliskim otoczeniu, które były domem dla wielu ludzi setki lat temu.</a:t>
            </a:r>
          </a:p>
          <a:p>
            <a:pPr algn="l">
              <a:lnSpc>
                <a:spcPts val="2730"/>
              </a:lnSpc>
            </a:pPr>
            <a:endParaRPr lang="en-US" sz="2450">
              <a:solidFill>
                <a:srgbClr val="20202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807652" y="0"/>
            <a:ext cx="9480348" cy="10287000"/>
          </a:xfrm>
          <a:custGeom>
            <a:avLst/>
            <a:gdLst/>
            <a:ahLst/>
            <a:cxnLst/>
            <a:rect l="l" t="t" r="r" b="b"/>
            <a:pathLst>
              <a:path w="9480348" h="10287000">
                <a:moveTo>
                  <a:pt x="0" y="0"/>
                </a:moveTo>
                <a:lnTo>
                  <a:pt x="9480348" y="0"/>
                </a:lnTo>
                <a:lnTo>
                  <a:pt x="948034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996" r="-467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807652" y="0"/>
            <a:ext cx="9480348" cy="10287000"/>
          </a:xfrm>
          <a:custGeom>
            <a:avLst/>
            <a:gdLst/>
            <a:ahLst/>
            <a:cxnLst/>
            <a:rect l="l" t="t" r="r" b="b"/>
            <a:pathLst>
              <a:path w="9480348" h="10287000">
                <a:moveTo>
                  <a:pt x="0" y="0"/>
                </a:moveTo>
                <a:lnTo>
                  <a:pt x="9480348" y="0"/>
                </a:lnTo>
                <a:lnTo>
                  <a:pt x="948034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295" r="-2338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379340" y="2667803"/>
            <a:ext cx="6227779" cy="3946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7"/>
              </a:lnSpc>
            </a:pPr>
            <a:r>
              <a:rPr lang="en-US" sz="4025">
                <a:solidFill>
                  <a:srgbClr val="202020"/>
                </a:solidFill>
                <a:latin typeface="Radley"/>
                <a:ea typeface="Radley"/>
                <a:cs typeface="Radley"/>
                <a:sym typeface="Radley"/>
              </a:rPr>
              <a:t>W maju 2024 roku Drużyna Space Beavers z Zespołu Szkół w Karczmiskach zdobyła I miejsce</a:t>
            </a:r>
          </a:p>
          <a:p>
            <a:pPr algn="ctr">
              <a:lnSpc>
                <a:spcPts val="4427"/>
              </a:lnSpc>
            </a:pPr>
            <a:r>
              <a:rPr lang="en-US" sz="4025">
                <a:solidFill>
                  <a:srgbClr val="202020"/>
                </a:solidFill>
                <a:latin typeface="Radley"/>
                <a:ea typeface="Radley"/>
                <a:cs typeface="Radley"/>
                <a:sym typeface="Radley"/>
              </a:rPr>
              <a:t> w Ogólnopolskim Turnieju World Robot Olympiad </a:t>
            </a:r>
          </a:p>
          <a:p>
            <a:pPr marL="0" lvl="0" indent="0" algn="ctr">
              <a:lnSpc>
                <a:spcPts val="4427"/>
              </a:lnSpc>
            </a:pPr>
            <a:r>
              <a:rPr lang="en-US" sz="4025">
                <a:solidFill>
                  <a:srgbClr val="202020"/>
                </a:solidFill>
                <a:latin typeface="Radley"/>
                <a:ea typeface="Radley"/>
                <a:cs typeface="Radley"/>
                <a:sym typeface="Radley"/>
              </a:rPr>
              <a:t> w kategorii junior.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409950"/>
            <a:ext cx="4914900" cy="4838700"/>
          </a:xfrm>
          <a:custGeom>
            <a:avLst/>
            <a:gdLst/>
            <a:ahLst/>
            <a:cxnLst/>
            <a:rect l="l" t="t" r="r" b="b"/>
            <a:pathLst>
              <a:path w="4914900" h="4838700">
                <a:moveTo>
                  <a:pt x="0" y="0"/>
                </a:moveTo>
                <a:lnTo>
                  <a:pt x="4914900" y="0"/>
                </a:lnTo>
                <a:lnTo>
                  <a:pt x="4914900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062" b="-3129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86550" y="3409950"/>
            <a:ext cx="4914900" cy="4838700"/>
          </a:xfrm>
          <a:custGeom>
            <a:avLst/>
            <a:gdLst/>
            <a:ahLst/>
            <a:cxnLst/>
            <a:rect l="l" t="t" r="r" b="b"/>
            <a:pathLst>
              <a:path w="4914900" h="4838700">
                <a:moveTo>
                  <a:pt x="0" y="0"/>
                </a:moveTo>
                <a:lnTo>
                  <a:pt x="4914900" y="0"/>
                </a:lnTo>
                <a:lnTo>
                  <a:pt x="4914900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790" r="-50000" b="-1023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44400" y="3409950"/>
            <a:ext cx="4914900" cy="4838700"/>
          </a:xfrm>
          <a:custGeom>
            <a:avLst/>
            <a:gdLst/>
            <a:ahLst/>
            <a:cxnLst/>
            <a:rect l="l" t="t" r="r" b="b"/>
            <a:pathLst>
              <a:path w="4914900" h="4838700">
                <a:moveTo>
                  <a:pt x="0" y="0"/>
                </a:moveTo>
                <a:lnTo>
                  <a:pt x="4914900" y="0"/>
                </a:lnTo>
                <a:lnTo>
                  <a:pt x="4914900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0852" r="-1937" b="-10236"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-493778" y="981075"/>
            <a:ext cx="19275556" cy="0"/>
          </a:xfrm>
          <a:prstGeom prst="line">
            <a:avLst/>
          </a:prstGeom>
          <a:ln w="47625" cap="rnd">
            <a:solidFill>
              <a:srgbClr val="B27E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-493778" y="9258300"/>
            <a:ext cx="19275556" cy="0"/>
          </a:xfrm>
          <a:prstGeom prst="line">
            <a:avLst/>
          </a:prstGeom>
          <a:ln w="47625" cap="rnd">
            <a:solidFill>
              <a:srgbClr val="B27E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028700" y="3412885"/>
            <a:ext cx="4914900" cy="4835765"/>
          </a:xfrm>
          <a:custGeom>
            <a:avLst/>
            <a:gdLst/>
            <a:ahLst/>
            <a:cxnLst/>
            <a:rect l="l" t="t" r="r" b="b"/>
            <a:pathLst>
              <a:path w="4914900" h="4835765">
                <a:moveTo>
                  <a:pt x="0" y="0"/>
                </a:moveTo>
                <a:lnTo>
                  <a:pt x="4914900" y="0"/>
                </a:lnTo>
                <a:lnTo>
                  <a:pt x="4914900" y="4835765"/>
                </a:lnTo>
                <a:lnTo>
                  <a:pt x="0" y="48357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1242" r="-2634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686550" y="3409950"/>
            <a:ext cx="4914900" cy="4838700"/>
          </a:xfrm>
          <a:custGeom>
            <a:avLst/>
            <a:gdLst/>
            <a:ahLst/>
            <a:cxnLst/>
            <a:rect l="l" t="t" r="r" b="b"/>
            <a:pathLst>
              <a:path w="4914900" h="4838700">
                <a:moveTo>
                  <a:pt x="0" y="0"/>
                </a:moveTo>
                <a:lnTo>
                  <a:pt x="4914900" y="0"/>
                </a:lnTo>
                <a:lnTo>
                  <a:pt x="4914900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9849" r="-27824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44400" y="3409950"/>
            <a:ext cx="4914900" cy="4838700"/>
          </a:xfrm>
          <a:custGeom>
            <a:avLst/>
            <a:gdLst/>
            <a:ahLst/>
            <a:cxnLst/>
            <a:rect l="l" t="t" r="r" b="b"/>
            <a:pathLst>
              <a:path w="4914900" h="4838700">
                <a:moveTo>
                  <a:pt x="0" y="0"/>
                </a:moveTo>
                <a:lnTo>
                  <a:pt x="4914900" y="0"/>
                </a:lnTo>
                <a:lnTo>
                  <a:pt x="4914900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242" r="-31431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076950" y="1337549"/>
            <a:ext cx="6134100" cy="646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19"/>
              </a:lnSpc>
            </a:pPr>
            <a:r>
              <a:rPr lang="en-US" sz="3799" b="1">
                <a:solidFill>
                  <a:srgbClr val="B27E4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Bieg po zdrowie - 24 maja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076950" y="2201519"/>
            <a:ext cx="6134100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</a:pPr>
            <a:r>
              <a:rPr lang="en-US" sz="2000" b="1">
                <a:solidFill>
                  <a:srgbClr val="B27E4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 sumie w biegu wzięło udział prawie 150 biegaczy!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0247" r="-14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59" b="-925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635410" y="450215"/>
            <a:ext cx="11017179" cy="1472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4"/>
              </a:lnSpc>
            </a:pPr>
            <a:r>
              <a:rPr lang="en-US" sz="4274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XV Gminne Święto Strażackie „Florian 2024”</a:t>
            </a:r>
          </a:p>
          <a:p>
            <a:pPr marL="0" lvl="0" indent="0" algn="ctr">
              <a:lnSpc>
                <a:spcPts val="5984"/>
              </a:lnSpc>
            </a:pPr>
            <a:r>
              <a:rPr lang="en-US" sz="4274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Chodlik - 1 czerwca 2024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9144000" cy="10287000"/>
          </a:xfrm>
          <a:prstGeom prst="rect">
            <a:avLst/>
          </a:prstGeom>
          <a:solidFill>
            <a:srgbClr val="B27E48"/>
          </a:solidFill>
        </p:spPr>
      </p:sp>
      <p:sp>
        <p:nvSpPr>
          <p:cNvPr id="3" name="Freeform 3"/>
          <p:cNvSpPr/>
          <p:nvPr/>
        </p:nvSpPr>
        <p:spPr>
          <a:xfrm>
            <a:off x="1061824" y="1047037"/>
            <a:ext cx="7020353" cy="8192925"/>
          </a:xfrm>
          <a:custGeom>
            <a:avLst/>
            <a:gdLst/>
            <a:ahLst/>
            <a:cxnLst/>
            <a:rect l="l" t="t" r="r" b="b"/>
            <a:pathLst>
              <a:path w="7020353" h="8192925">
                <a:moveTo>
                  <a:pt x="0" y="0"/>
                </a:moveTo>
                <a:lnTo>
                  <a:pt x="7020352" y="0"/>
                </a:lnTo>
                <a:lnTo>
                  <a:pt x="7020352" y="8192926"/>
                </a:lnTo>
                <a:lnTo>
                  <a:pt x="0" y="81929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709" r="-59125"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B27E48"/>
          </a:solidFill>
        </p:spPr>
      </p:sp>
      <p:sp>
        <p:nvSpPr>
          <p:cNvPr id="5" name="Freeform 5"/>
          <p:cNvSpPr/>
          <p:nvPr/>
        </p:nvSpPr>
        <p:spPr>
          <a:xfrm>
            <a:off x="10205824" y="1028700"/>
            <a:ext cx="7020353" cy="8192925"/>
          </a:xfrm>
          <a:custGeom>
            <a:avLst/>
            <a:gdLst/>
            <a:ahLst/>
            <a:cxnLst/>
            <a:rect l="l" t="t" r="r" b="b"/>
            <a:pathLst>
              <a:path w="7020353" h="8192925">
                <a:moveTo>
                  <a:pt x="0" y="0"/>
                </a:moveTo>
                <a:lnTo>
                  <a:pt x="7020352" y="0"/>
                </a:lnTo>
                <a:lnTo>
                  <a:pt x="7020352" y="8192925"/>
                </a:lnTo>
                <a:lnTo>
                  <a:pt x="0" y="81929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709" r="-5912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61824" y="1047037"/>
            <a:ext cx="7020353" cy="8174588"/>
          </a:xfrm>
          <a:custGeom>
            <a:avLst/>
            <a:gdLst/>
            <a:ahLst/>
            <a:cxnLst/>
            <a:rect l="l" t="t" r="r" b="b"/>
            <a:pathLst>
              <a:path w="7020353" h="8174588">
                <a:moveTo>
                  <a:pt x="0" y="0"/>
                </a:moveTo>
                <a:lnTo>
                  <a:pt x="7020352" y="0"/>
                </a:lnTo>
                <a:lnTo>
                  <a:pt x="7020352" y="8174588"/>
                </a:lnTo>
                <a:lnTo>
                  <a:pt x="0" y="81745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374" r="-3828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05824" y="1047037"/>
            <a:ext cx="7020353" cy="8174588"/>
          </a:xfrm>
          <a:custGeom>
            <a:avLst/>
            <a:gdLst/>
            <a:ahLst/>
            <a:cxnLst/>
            <a:rect l="l" t="t" r="r" b="b"/>
            <a:pathLst>
              <a:path w="7020353" h="8174588">
                <a:moveTo>
                  <a:pt x="0" y="0"/>
                </a:moveTo>
                <a:lnTo>
                  <a:pt x="7020352" y="0"/>
                </a:lnTo>
                <a:lnTo>
                  <a:pt x="7020352" y="8174588"/>
                </a:lnTo>
                <a:lnTo>
                  <a:pt x="0" y="8174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815" b="-14815"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409950"/>
            <a:ext cx="4914900" cy="4838700"/>
          </a:xfrm>
          <a:custGeom>
            <a:avLst/>
            <a:gdLst/>
            <a:ahLst/>
            <a:cxnLst/>
            <a:rect l="l" t="t" r="r" b="b"/>
            <a:pathLst>
              <a:path w="4914900" h="4838700">
                <a:moveTo>
                  <a:pt x="0" y="0"/>
                </a:moveTo>
                <a:lnTo>
                  <a:pt x="4914900" y="0"/>
                </a:lnTo>
                <a:lnTo>
                  <a:pt x="4914900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062" b="-3129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86550" y="3409950"/>
            <a:ext cx="4914900" cy="4838700"/>
          </a:xfrm>
          <a:custGeom>
            <a:avLst/>
            <a:gdLst/>
            <a:ahLst/>
            <a:cxnLst/>
            <a:rect l="l" t="t" r="r" b="b"/>
            <a:pathLst>
              <a:path w="4914900" h="4838700">
                <a:moveTo>
                  <a:pt x="0" y="0"/>
                </a:moveTo>
                <a:lnTo>
                  <a:pt x="4914900" y="0"/>
                </a:lnTo>
                <a:lnTo>
                  <a:pt x="4914900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790" r="-50000" b="-1023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44400" y="3409950"/>
            <a:ext cx="4914900" cy="4838700"/>
          </a:xfrm>
          <a:custGeom>
            <a:avLst/>
            <a:gdLst/>
            <a:ahLst/>
            <a:cxnLst/>
            <a:rect l="l" t="t" r="r" b="b"/>
            <a:pathLst>
              <a:path w="4914900" h="4838700">
                <a:moveTo>
                  <a:pt x="0" y="0"/>
                </a:moveTo>
                <a:lnTo>
                  <a:pt x="4914900" y="0"/>
                </a:lnTo>
                <a:lnTo>
                  <a:pt x="4914900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0852" r="-1937" b="-10236"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-493778" y="981075"/>
            <a:ext cx="19275556" cy="0"/>
          </a:xfrm>
          <a:prstGeom prst="line">
            <a:avLst/>
          </a:prstGeom>
          <a:ln w="47625" cap="rnd">
            <a:solidFill>
              <a:srgbClr val="B27E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-493778" y="9258300"/>
            <a:ext cx="19275556" cy="0"/>
          </a:xfrm>
          <a:prstGeom prst="line">
            <a:avLst/>
          </a:prstGeom>
          <a:ln w="47625" cap="rnd">
            <a:solidFill>
              <a:srgbClr val="B27E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028700" y="3409950"/>
            <a:ext cx="4914900" cy="4838700"/>
          </a:xfrm>
          <a:custGeom>
            <a:avLst/>
            <a:gdLst/>
            <a:ahLst/>
            <a:cxnLst/>
            <a:rect l="l" t="t" r="r" b="b"/>
            <a:pathLst>
              <a:path w="4914900" h="4838700">
                <a:moveTo>
                  <a:pt x="0" y="0"/>
                </a:moveTo>
                <a:lnTo>
                  <a:pt x="4914900" y="0"/>
                </a:lnTo>
                <a:lnTo>
                  <a:pt x="4914900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501" r="-4217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686550" y="3409950"/>
            <a:ext cx="4914900" cy="4838700"/>
          </a:xfrm>
          <a:custGeom>
            <a:avLst/>
            <a:gdLst/>
            <a:ahLst/>
            <a:cxnLst/>
            <a:rect l="l" t="t" r="r" b="b"/>
            <a:pathLst>
              <a:path w="4914900" h="4838700">
                <a:moveTo>
                  <a:pt x="0" y="0"/>
                </a:moveTo>
                <a:lnTo>
                  <a:pt x="4914900" y="0"/>
                </a:lnTo>
                <a:lnTo>
                  <a:pt x="4914900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688" r="-3998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44400" y="3409950"/>
            <a:ext cx="4914900" cy="4838700"/>
          </a:xfrm>
          <a:custGeom>
            <a:avLst/>
            <a:gdLst/>
            <a:ahLst/>
            <a:cxnLst/>
            <a:rect l="l" t="t" r="r" b="b"/>
            <a:pathLst>
              <a:path w="4914900" h="4838700">
                <a:moveTo>
                  <a:pt x="0" y="0"/>
                </a:moveTo>
                <a:lnTo>
                  <a:pt x="4914900" y="0"/>
                </a:lnTo>
                <a:lnTo>
                  <a:pt x="4914900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1239" r="-16435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773901" y="1598114"/>
            <a:ext cx="10740198" cy="1384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2020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 połowie czerwca odbyły się </a:t>
            </a:r>
          </a:p>
          <a:p>
            <a:pPr marL="0" lvl="0" indent="0" algn="ctr">
              <a:lnSpc>
                <a:spcPts val="5599"/>
              </a:lnSpc>
            </a:pPr>
            <a:r>
              <a:rPr lang="en-US" sz="3999" b="1">
                <a:solidFill>
                  <a:srgbClr val="2020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Europejskie Dni Archeologii w Chodliku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55957" y="169699"/>
            <a:ext cx="6562165" cy="9258300"/>
          </a:xfrm>
          <a:custGeom>
            <a:avLst/>
            <a:gdLst/>
            <a:ahLst/>
            <a:cxnLst/>
            <a:rect l="l" t="t" r="r" b="b"/>
            <a:pathLst>
              <a:path w="6562165" h="9258300">
                <a:moveTo>
                  <a:pt x="0" y="0"/>
                </a:moveTo>
                <a:lnTo>
                  <a:pt x="6562165" y="0"/>
                </a:lnTo>
                <a:lnTo>
                  <a:pt x="656216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785" t="-11111" r="-878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59820" y="721295"/>
            <a:ext cx="6562165" cy="9258300"/>
          </a:xfrm>
          <a:custGeom>
            <a:avLst/>
            <a:gdLst/>
            <a:ahLst/>
            <a:cxnLst/>
            <a:rect l="l" t="t" r="r" b="b"/>
            <a:pathLst>
              <a:path w="6562165" h="9258300">
                <a:moveTo>
                  <a:pt x="0" y="0"/>
                </a:moveTo>
                <a:lnTo>
                  <a:pt x="6562166" y="0"/>
                </a:lnTo>
                <a:lnTo>
                  <a:pt x="6562166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785" t="-11111" r="-878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59820" y="721295"/>
            <a:ext cx="6562165" cy="9258300"/>
          </a:xfrm>
          <a:custGeom>
            <a:avLst/>
            <a:gdLst/>
            <a:ahLst/>
            <a:cxnLst/>
            <a:rect l="l" t="t" r="r" b="b"/>
            <a:pathLst>
              <a:path w="6562165" h="9258300">
                <a:moveTo>
                  <a:pt x="0" y="0"/>
                </a:moveTo>
                <a:lnTo>
                  <a:pt x="6562166" y="0"/>
                </a:lnTo>
                <a:lnTo>
                  <a:pt x="6562166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462" r="-2058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58120" y="1412499"/>
            <a:ext cx="4385340" cy="919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67"/>
              </a:lnSpc>
            </a:pPr>
            <a:r>
              <a:rPr lang="en-US" sz="6425">
                <a:solidFill>
                  <a:srgbClr val="202020"/>
                </a:solidFill>
                <a:latin typeface="Radley"/>
                <a:ea typeface="Radley"/>
                <a:cs typeface="Radley"/>
                <a:sym typeface="Radley"/>
              </a:rPr>
              <a:t>“Żużlówka”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58120" y="3629595"/>
            <a:ext cx="4385340" cy="580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50"/>
              </a:lnSpc>
            </a:pPr>
            <a:r>
              <a:rPr lang="en-US" sz="2750">
                <a:solidFill>
                  <a:srgbClr val="202020"/>
                </a:solidFill>
                <a:latin typeface="Open Sans"/>
                <a:ea typeface="Open Sans"/>
                <a:cs typeface="Open Sans"/>
                <a:sym typeface="Open Sans"/>
              </a:rPr>
              <a:t>24 czerwca 2024 r. zostały zakończone roboty budowalne na drodze gminnej nr 108029L </a:t>
            </a:r>
          </a:p>
          <a:p>
            <a:pPr algn="l">
              <a:lnSpc>
                <a:spcPts val="3850"/>
              </a:lnSpc>
            </a:pPr>
            <a:r>
              <a:rPr lang="en-US" sz="2750">
                <a:solidFill>
                  <a:srgbClr val="202020"/>
                </a:solidFill>
                <a:latin typeface="Open Sans"/>
                <a:ea typeface="Open Sans"/>
                <a:cs typeface="Open Sans"/>
                <a:sym typeface="Open Sans"/>
              </a:rPr>
              <a:t>(tzw. Żużlówce). </a:t>
            </a:r>
          </a:p>
          <a:p>
            <a:pPr algn="l">
              <a:lnSpc>
                <a:spcPts val="3850"/>
              </a:lnSpc>
            </a:pPr>
            <a:endParaRPr lang="en-US" sz="2750">
              <a:solidFill>
                <a:srgbClr val="20202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850"/>
              </a:lnSpc>
            </a:pPr>
            <a:r>
              <a:rPr lang="en-US" sz="2750">
                <a:solidFill>
                  <a:srgbClr val="202020"/>
                </a:solidFill>
                <a:latin typeface="Open Sans"/>
                <a:ea typeface="Open Sans"/>
                <a:cs typeface="Open Sans"/>
                <a:sym typeface="Open Sans"/>
              </a:rPr>
              <a:t>Wartość robót budowlanych objętych przedmiotową inwestycją wynosi </a:t>
            </a:r>
            <a:r>
              <a:rPr lang="en-US" sz="2750" b="1">
                <a:solidFill>
                  <a:srgbClr val="2020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1.935 216,48 zł</a:t>
            </a:r>
            <a:r>
              <a:rPr lang="en-US" sz="2750">
                <a:solidFill>
                  <a:srgbClr val="202020"/>
                </a:solidFill>
                <a:latin typeface="Open Sans"/>
                <a:ea typeface="Open Sans"/>
                <a:cs typeface="Open Sans"/>
                <a:sym typeface="Open Sans"/>
              </a:rPr>
              <a:t>, natomiast kwota Promesy to </a:t>
            </a:r>
            <a:r>
              <a:rPr lang="en-US" sz="2750" b="1">
                <a:solidFill>
                  <a:srgbClr val="2020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1.838 455,66 zł</a:t>
            </a:r>
            <a:r>
              <a:rPr lang="en-US" sz="2750">
                <a:solidFill>
                  <a:srgbClr val="20202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409950"/>
            <a:ext cx="4914900" cy="4838700"/>
          </a:xfrm>
          <a:custGeom>
            <a:avLst/>
            <a:gdLst/>
            <a:ahLst/>
            <a:cxnLst/>
            <a:rect l="l" t="t" r="r" b="b"/>
            <a:pathLst>
              <a:path w="4914900" h="4838700">
                <a:moveTo>
                  <a:pt x="0" y="0"/>
                </a:moveTo>
                <a:lnTo>
                  <a:pt x="4914900" y="0"/>
                </a:lnTo>
                <a:lnTo>
                  <a:pt x="4914900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062" b="-3129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86550" y="3409950"/>
            <a:ext cx="4914900" cy="4838700"/>
          </a:xfrm>
          <a:custGeom>
            <a:avLst/>
            <a:gdLst/>
            <a:ahLst/>
            <a:cxnLst/>
            <a:rect l="l" t="t" r="r" b="b"/>
            <a:pathLst>
              <a:path w="4914900" h="4838700">
                <a:moveTo>
                  <a:pt x="0" y="0"/>
                </a:moveTo>
                <a:lnTo>
                  <a:pt x="4914900" y="0"/>
                </a:lnTo>
                <a:lnTo>
                  <a:pt x="4914900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790" r="-50000" b="-1023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44400" y="3406300"/>
            <a:ext cx="4914900" cy="4838700"/>
          </a:xfrm>
          <a:custGeom>
            <a:avLst/>
            <a:gdLst/>
            <a:ahLst/>
            <a:cxnLst/>
            <a:rect l="l" t="t" r="r" b="b"/>
            <a:pathLst>
              <a:path w="4914900" h="4838700">
                <a:moveTo>
                  <a:pt x="0" y="0"/>
                </a:moveTo>
                <a:lnTo>
                  <a:pt x="4914900" y="0"/>
                </a:lnTo>
                <a:lnTo>
                  <a:pt x="4914900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0852" r="-1937" b="-10236"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-493778" y="981075"/>
            <a:ext cx="19275556" cy="0"/>
          </a:xfrm>
          <a:prstGeom prst="line">
            <a:avLst/>
          </a:prstGeom>
          <a:ln w="47625" cap="rnd">
            <a:solidFill>
              <a:srgbClr val="B27E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-493778" y="9258300"/>
            <a:ext cx="19275556" cy="0"/>
          </a:xfrm>
          <a:prstGeom prst="line">
            <a:avLst/>
          </a:prstGeom>
          <a:ln w="47625" cap="rnd">
            <a:solidFill>
              <a:srgbClr val="B27E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028700" y="3409950"/>
            <a:ext cx="4914900" cy="4838700"/>
          </a:xfrm>
          <a:custGeom>
            <a:avLst/>
            <a:gdLst/>
            <a:ahLst/>
            <a:cxnLst/>
            <a:rect l="l" t="t" r="r" b="b"/>
            <a:pathLst>
              <a:path w="4914900" h="4838700">
                <a:moveTo>
                  <a:pt x="0" y="0"/>
                </a:moveTo>
                <a:lnTo>
                  <a:pt x="4914900" y="0"/>
                </a:lnTo>
                <a:lnTo>
                  <a:pt x="4914900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9364" r="-190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686550" y="3409950"/>
            <a:ext cx="4914900" cy="4838700"/>
          </a:xfrm>
          <a:custGeom>
            <a:avLst/>
            <a:gdLst/>
            <a:ahLst/>
            <a:cxnLst/>
            <a:rect l="l" t="t" r="r" b="b"/>
            <a:pathLst>
              <a:path w="4914900" h="4838700">
                <a:moveTo>
                  <a:pt x="0" y="0"/>
                </a:moveTo>
                <a:lnTo>
                  <a:pt x="4914900" y="0"/>
                </a:lnTo>
                <a:lnTo>
                  <a:pt x="4914900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1266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44400" y="3409950"/>
            <a:ext cx="4914900" cy="4835050"/>
          </a:xfrm>
          <a:custGeom>
            <a:avLst/>
            <a:gdLst/>
            <a:ahLst/>
            <a:cxnLst/>
            <a:rect l="l" t="t" r="r" b="b"/>
            <a:pathLst>
              <a:path w="4914900" h="4835050">
                <a:moveTo>
                  <a:pt x="0" y="0"/>
                </a:moveTo>
                <a:lnTo>
                  <a:pt x="4914900" y="0"/>
                </a:lnTo>
                <a:lnTo>
                  <a:pt x="4914900" y="4835050"/>
                </a:lnTo>
                <a:lnTo>
                  <a:pt x="0" y="48350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7767" b="-17767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1294926"/>
            <a:ext cx="16230600" cy="2111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2020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30 czerwca 2024 r. na stadionie sportowym w Wilkowie</a:t>
            </a:r>
            <a:r>
              <a:rPr lang="en-US" sz="2000">
                <a:solidFill>
                  <a:srgbClr val="202020"/>
                </a:solidFill>
                <a:latin typeface="Open Sans"/>
                <a:ea typeface="Open Sans"/>
                <a:cs typeface="Open Sans"/>
                <a:sym typeface="Open Sans"/>
              </a:rPr>
              <a:t> odbyły się gminne zawody sportowo-pożarnicze zorganizowane dla jednostek Ochotniczych Straży Pożarnych z gmin: Józefów nad Wisłą, Karczmiska, Łaziska i Wilków.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202020"/>
                </a:solidFill>
                <a:latin typeface="Open Sans"/>
                <a:ea typeface="Open Sans"/>
                <a:cs typeface="Open Sans"/>
                <a:sym typeface="Open Sans"/>
              </a:rPr>
              <a:t>W zawodach udział wzięło 32 drużyny męskie i 3 drużyny kobiece.</a:t>
            </a:r>
          </a:p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2020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Jednostka OSP Noworąblów </a:t>
            </a:r>
            <a:r>
              <a:rPr lang="en-US" sz="2000">
                <a:solidFill>
                  <a:srgbClr val="202020"/>
                </a:solidFill>
                <a:latin typeface="Open Sans"/>
                <a:ea typeface="Open Sans"/>
                <a:cs typeface="Open Sans"/>
                <a:sym typeface="Open Sans"/>
              </a:rPr>
              <a:t>z wynikiem 103,52 punktów </a:t>
            </a:r>
            <a:r>
              <a:rPr lang="en-US" sz="2000" b="1">
                <a:solidFill>
                  <a:srgbClr val="2020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zajęła pierwsze miejsce wśród drużyn z terenu Gminy Karczmiska</a:t>
            </a:r>
            <a:r>
              <a:rPr lang="en-US" sz="2000">
                <a:solidFill>
                  <a:srgbClr val="20202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202020"/>
                </a:solidFill>
                <a:latin typeface="Open Sans"/>
                <a:ea typeface="Open Sans"/>
                <a:cs typeface="Open Sans"/>
                <a:sym typeface="Open Sans"/>
              </a:rPr>
              <a:t>i drugie miejsce wśród wszystkich startujących drużyn.</a:t>
            </a:r>
          </a:p>
          <a:p>
            <a:pPr marL="0" lvl="0" indent="0" algn="ctr">
              <a:lnSpc>
                <a:spcPts val="2800"/>
              </a:lnSpc>
            </a:pPr>
            <a:endParaRPr lang="en-US" sz="2000">
              <a:solidFill>
                <a:srgbClr val="20202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423" b="-2095"/>
            </a:stretch>
          </a:blipFill>
        </p:spPr>
      </p:sp>
      <p:sp>
        <p:nvSpPr>
          <p:cNvPr id="4" name="TextBox 4"/>
          <p:cNvSpPr txBox="1"/>
          <p:nvPr/>
        </p:nvSpPr>
        <p:spPr>
          <a:xfrm rot="-299431">
            <a:off x="3502123" y="9559741"/>
            <a:ext cx="6080781" cy="528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96"/>
              </a:lnSpc>
            </a:pPr>
            <a:r>
              <a:rPr lang="en-US" sz="3724">
                <a:solidFill>
                  <a:srgbClr val="202020"/>
                </a:solidFill>
                <a:latin typeface="Radley"/>
                <a:ea typeface="Radley"/>
                <a:cs typeface="Radley"/>
                <a:sym typeface="Radley"/>
              </a:rPr>
              <a:t>VIII Święto Bob(r)u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580852"/>
            <a:ext cx="4914900" cy="4838700"/>
          </a:xfrm>
          <a:custGeom>
            <a:avLst/>
            <a:gdLst/>
            <a:ahLst/>
            <a:cxnLst/>
            <a:rect l="l" t="t" r="r" b="b"/>
            <a:pathLst>
              <a:path w="4914900" h="4838700">
                <a:moveTo>
                  <a:pt x="0" y="0"/>
                </a:moveTo>
                <a:lnTo>
                  <a:pt x="4914900" y="0"/>
                </a:lnTo>
                <a:lnTo>
                  <a:pt x="4914900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062" b="-3129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86550" y="2580852"/>
            <a:ext cx="4914900" cy="4838700"/>
          </a:xfrm>
          <a:custGeom>
            <a:avLst/>
            <a:gdLst/>
            <a:ahLst/>
            <a:cxnLst/>
            <a:rect l="l" t="t" r="r" b="b"/>
            <a:pathLst>
              <a:path w="4914900" h="4838700">
                <a:moveTo>
                  <a:pt x="0" y="0"/>
                </a:moveTo>
                <a:lnTo>
                  <a:pt x="4914900" y="0"/>
                </a:lnTo>
                <a:lnTo>
                  <a:pt x="4914900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790" r="-50000" b="-1023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44400" y="2580852"/>
            <a:ext cx="4914900" cy="4838700"/>
          </a:xfrm>
          <a:custGeom>
            <a:avLst/>
            <a:gdLst/>
            <a:ahLst/>
            <a:cxnLst/>
            <a:rect l="l" t="t" r="r" b="b"/>
            <a:pathLst>
              <a:path w="4914900" h="4838700">
                <a:moveTo>
                  <a:pt x="0" y="0"/>
                </a:moveTo>
                <a:lnTo>
                  <a:pt x="4914900" y="0"/>
                </a:lnTo>
                <a:lnTo>
                  <a:pt x="4914900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0852" r="-1937" b="-10236"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-493778" y="981075"/>
            <a:ext cx="19275556" cy="0"/>
          </a:xfrm>
          <a:prstGeom prst="line">
            <a:avLst/>
          </a:prstGeom>
          <a:ln w="47625" cap="rnd">
            <a:solidFill>
              <a:srgbClr val="B27E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-493778" y="9258300"/>
            <a:ext cx="19275556" cy="0"/>
          </a:xfrm>
          <a:prstGeom prst="line">
            <a:avLst/>
          </a:prstGeom>
          <a:ln w="47625" cap="rnd">
            <a:solidFill>
              <a:srgbClr val="B27E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028700" y="2580852"/>
            <a:ext cx="4914900" cy="4838700"/>
          </a:xfrm>
          <a:custGeom>
            <a:avLst/>
            <a:gdLst/>
            <a:ahLst/>
            <a:cxnLst/>
            <a:rect l="l" t="t" r="r" b="b"/>
            <a:pathLst>
              <a:path w="4914900" h="4838700">
                <a:moveTo>
                  <a:pt x="0" y="0"/>
                </a:moveTo>
                <a:lnTo>
                  <a:pt x="4914900" y="0"/>
                </a:lnTo>
                <a:lnTo>
                  <a:pt x="4914900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427" r="-19246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686550" y="2580852"/>
            <a:ext cx="4914900" cy="4838700"/>
          </a:xfrm>
          <a:custGeom>
            <a:avLst/>
            <a:gdLst/>
            <a:ahLst/>
            <a:cxnLst/>
            <a:rect l="l" t="t" r="r" b="b"/>
            <a:pathLst>
              <a:path w="4914900" h="4838700">
                <a:moveTo>
                  <a:pt x="0" y="0"/>
                </a:moveTo>
                <a:lnTo>
                  <a:pt x="4914900" y="0"/>
                </a:lnTo>
                <a:lnTo>
                  <a:pt x="4914900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641" r="-38032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44400" y="2580852"/>
            <a:ext cx="4914900" cy="4895494"/>
          </a:xfrm>
          <a:custGeom>
            <a:avLst/>
            <a:gdLst/>
            <a:ahLst/>
            <a:cxnLst/>
            <a:rect l="l" t="t" r="r" b="b"/>
            <a:pathLst>
              <a:path w="4914900" h="4895494">
                <a:moveTo>
                  <a:pt x="0" y="0"/>
                </a:moveTo>
                <a:lnTo>
                  <a:pt x="4914900" y="0"/>
                </a:lnTo>
                <a:lnTo>
                  <a:pt x="4914900" y="4895495"/>
                </a:lnTo>
                <a:lnTo>
                  <a:pt x="0" y="48954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4839" r="-24839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409950"/>
            <a:ext cx="4914900" cy="4838700"/>
          </a:xfrm>
          <a:custGeom>
            <a:avLst/>
            <a:gdLst/>
            <a:ahLst/>
            <a:cxnLst/>
            <a:rect l="l" t="t" r="r" b="b"/>
            <a:pathLst>
              <a:path w="4914900" h="4838700">
                <a:moveTo>
                  <a:pt x="0" y="0"/>
                </a:moveTo>
                <a:lnTo>
                  <a:pt x="4914900" y="0"/>
                </a:lnTo>
                <a:lnTo>
                  <a:pt x="4914900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062" b="-3129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86550" y="3409950"/>
            <a:ext cx="4914900" cy="4838700"/>
          </a:xfrm>
          <a:custGeom>
            <a:avLst/>
            <a:gdLst/>
            <a:ahLst/>
            <a:cxnLst/>
            <a:rect l="l" t="t" r="r" b="b"/>
            <a:pathLst>
              <a:path w="4914900" h="4838700">
                <a:moveTo>
                  <a:pt x="0" y="0"/>
                </a:moveTo>
                <a:lnTo>
                  <a:pt x="4914900" y="0"/>
                </a:lnTo>
                <a:lnTo>
                  <a:pt x="4914900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790" r="-50000" b="-1023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44400" y="3409950"/>
            <a:ext cx="4914900" cy="4838700"/>
          </a:xfrm>
          <a:custGeom>
            <a:avLst/>
            <a:gdLst/>
            <a:ahLst/>
            <a:cxnLst/>
            <a:rect l="l" t="t" r="r" b="b"/>
            <a:pathLst>
              <a:path w="4914900" h="4838700">
                <a:moveTo>
                  <a:pt x="0" y="0"/>
                </a:moveTo>
                <a:lnTo>
                  <a:pt x="4914900" y="0"/>
                </a:lnTo>
                <a:lnTo>
                  <a:pt x="4914900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0852" r="-1937" b="-10236"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-493778" y="981075"/>
            <a:ext cx="19275556" cy="0"/>
          </a:xfrm>
          <a:prstGeom prst="line">
            <a:avLst/>
          </a:prstGeom>
          <a:ln w="47625" cap="rnd">
            <a:solidFill>
              <a:srgbClr val="B27E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-493778" y="9258300"/>
            <a:ext cx="19275556" cy="0"/>
          </a:xfrm>
          <a:prstGeom prst="line">
            <a:avLst/>
          </a:prstGeom>
          <a:ln w="47625" cap="rnd">
            <a:solidFill>
              <a:srgbClr val="B27E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028700" y="3409950"/>
            <a:ext cx="4914900" cy="4838700"/>
          </a:xfrm>
          <a:custGeom>
            <a:avLst/>
            <a:gdLst/>
            <a:ahLst/>
            <a:cxnLst/>
            <a:rect l="l" t="t" r="r" b="b"/>
            <a:pathLst>
              <a:path w="4914900" h="4838700">
                <a:moveTo>
                  <a:pt x="0" y="0"/>
                </a:moveTo>
                <a:lnTo>
                  <a:pt x="4914900" y="0"/>
                </a:lnTo>
                <a:lnTo>
                  <a:pt x="4914900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633" r="-1563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686550" y="3425288"/>
            <a:ext cx="4914900" cy="4823362"/>
          </a:xfrm>
          <a:custGeom>
            <a:avLst/>
            <a:gdLst/>
            <a:ahLst/>
            <a:cxnLst/>
            <a:rect l="l" t="t" r="r" b="b"/>
            <a:pathLst>
              <a:path w="4914900" h="4823362">
                <a:moveTo>
                  <a:pt x="0" y="0"/>
                </a:moveTo>
                <a:lnTo>
                  <a:pt x="4914900" y="0"/>
                </a:lnTo>
                <a:lnTo>
                  <a:pt x="4914900" y="4823362"/>
                </a:lnTo>
                <a:lnTo>
                  <a:pt x="0" y="48233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116" r="-1573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44400" y="3425288"/>
            <a:ext cx="4914900" cy="4823362"/>
          </a:xfrm>
          <a:custGeom>
            <a:avLst/>
            <a:gdLst/>
            <a:ahLst/>
            <a:cxnLst/>
            <a:rect l="l" t="t" r="r" b="b"/>
            <a:pathLst>
              <a:path w="4914900" h="4823362">
                <a:moveTo>
                  <a:pt x="0" y="0"/>
                </a:moveTo>
                <a:lnTo>
                  <a:pt x="4914900" y="0"/>
                </a:lnTo>
                <a:lnTo>
                  <a:pt x="4914900" y="4823362"/>
                </a:lnTo>
                <a:lnTo>
                  <a:pt x="0" y="48233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8588" t="-32160" r="-3434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391406" y="1728152"/>
            <a:ext cx="11505188" cy="1020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B27E48"/>
                </a:solidFill>
                <a:latin typeface="Open Sans"/>
                <a:ea typeface="Open Sans"/>
                <a:cs typeface="Open Sans"/>
                <a:sym typeface="Open Sans"/>
              </a:rPr>
              <a:t>20 stycznia 2024</a:t>
            </a:r>
          </a:p>
          <a:p>
            <a:pPr marL="0" lvl="0" indent="0" algn="ctr">
              <a:lnSpc>
                <a:spcPts val="4479"/>
              </a:lnSpc>
            </a:pPr>
            <a:r>
              <a:rPr lang="en-US" sz="3199">
                <a:solidFill>
                  <a:srgbClr val="202020"/>
                </a:solidFill>
                <a:latin typeface="Open Sans"/>
                <a:ea typeface="Open Sans"/>
                <a:cs typeface="Open Sans"/>
                <a:sym typeface="Open Sans"/>
              </a:rPr>
              <a:t>VII Ogólnopolski Festiwal Kolęd i Pastorałek w Karczmiskach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0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30022" y="500062"/>
            <a:ext cx="15027957" cy="928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0"/>
              </a:lnSpc>
            </a:pPr>
            <a:r>
              <a:rPr lang="en-US" sz="4100">
                <a:solidFill>
                  <a:srgbClr val="000000"/>
                </a:solidFill>
                <a:latin typeface="Radley"/>
                <a:ea typeface="Radley"/>
                <a:cs typeface="Radley"/>
                <a:sym typeface="Radley"/>
              </a:rPr>
              <a:t>W połowie 2024 roku zakończono budowę 11 dróg asfaltowych o łącznej dł. 11 km ( w m. Uściąż, w m. Zaborze, w m. Mieczysławka, w m. Chodlik, do m. Głusko Duże Kolonia, do m. Górki, ul. Sadowa w m. Karczmiska Pierwsze, ul. Kolejowa w m. Karczmiska Pierwsze, ul. Plebanka w m. Karczmiska Drugie, ul. Wygon w m. Karczmiska Drugie, m. Karczmiska Drugie, ul. Wesoła w m. Karczmiska Drugie) z Rządowego Funduszu Polski Ład: Program Inwestycji Strategicznych. </a:t>
            </a:r>
          </a:p>
          <a:p>
            <a:pPr algn="ctr">
              <a:lnSpc>
                <a:spcPts val="4920"/>
              </a:lnSpc>
            </a:pPr>
            <a:endParaRPr lang="en-US" sz="4100">
              <a:solidFill>
                <a:srgbClr val="000000"/>
              </a:solidFill>
              <a:latin typeface="Radley"/>
              <a:ea typeface="Radley"/>
              <a:cs typeface="Radley"/>
              <a:sym typeface="Radley"/>
            </a:endParaRPr>
          </a:p>
          <a:p>
            <a:pPr algn="ctr">
              <a:lnSpc>
                <a:spcPts val="4920"/>
              </a:lnSpc>
            </a:pPr>
            <a:r>
              <a:rPr lang="en-US" sz="4100">
                <a:solidFill>
                  <a:srgbClr val="000000"/>
                </a:solidFill>
                <a:latin typeface="Radley"/>
                <a:ea typeface="Radley"/>
                <a:cs typeface="Radley"/>
                <a:sym typeface="Radley"/>
              </a:rPr>
              <a:t>Wartość robót budowlanych objętych przedmiotową inwestycją wyniosła 7 294 249,16 zł, natomiast kwota otrzymanej Promesy to</a:t>
            </a:r>
          </a:p>
          <a:p>
            <a:pPr algn="ctr">
              <a:lnSpc>
                <a:spcPts val="4920"/>
              </a:lnSpc>
            </a:pPr>
            <a:r>
              <a:rPr lang="en-US" sz="4100">
                <a:solidFill>
                  <a:srgbClr val="000000"/>
                </a:solidFill>
                <a:latin typeface="Radley"/>
                <a:ea typeface="Radley"/>
                <a:cs typeface="Radley"/>
                <a:sym typeface="Radley"/>
              </a:rPr>
              <a:t> 4 987 500,00 zł. </a:t>
            </a:r>
          </a:p>
          <a:p>
            <a:pPr algn="ctr">
              <a:lnSpc>
                <a:spcPts val="4920"/>
              </a:lnSpc>
            </a:pPr>
            <a:r>
              <a:rPr lang="en-US" sz="4100">
                <a:solidFill>
                  <a:srgbClr val="000000"/>
                </a:solidFill>
                <a:latin typeface="Radley"/>
                <a:ea typeface="Radley"/>
                <a:cs typeface="Radley"/>
                <a:sym typeface="Radley"/>
              </a:rPr>
              <a:t>Wykonawcą zadania był P.P.H.U. RAFDAN SP. Z O.O. z Warszawy. </a:t>
            </a:r>
          </a:p>
          <a:p>
            <a:pPr algn="ctr">
              <a:lnSpc>
                <a:spcPts val="4920"/>
              </a:lnSpc>
            </a:pPr>
            <a:endParaRPr lang="en-US" sz="4100">
              <a:solidFill>
                <a:srgbClr val="000000"/>
              </a:solidFill>
              <a:latin typeface="Radley"/>
              <a:ea typeface="Radley"/>
              <a:cs typeface="Radley"/>
              <a:sym typeface="Radley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D6D0C9"/>
          </a:solidFill>
        </p:spPr>
      </p:sp>
      <p:sp>
        <p:nvSpPr>
          <p:cNvPr id="3" name="AutoShape 3"/>
          <p:cNvSpPr/>
          <p:nvPr/>
        </p:nvSpPr>
        <p:spPr>
          <a:xfrm>
            <a:off x="0" y="0"/>
            <a:ext cx="9144000" cy="10287000"/>
          </a:xfrm>
          <a:prstGeom prst="rect">
            <a:avLst/>
          </a:prstGeom>
          <a:solidFill>
            <a:srgbClr val="D6D0C9"/>
          </a:solidFill>
        </p:spPr>
      </p:sp>
      <p:sp>
        <p:nvSpPr>
          <p:cNvPr id="4" name="Freeform 4"/>
          <p:cNvSpPr/>
          <p:nvPr/>
        </p:nvSpPr>
        <p:spPr>
          <a:xfrm>
            <a:off x="875163" y="1658200"/>
            <a:ext cx="7053476" cy="8147164"/>
          </a:xfrm>
          <a:custGeom>
            <a:avLst/>
            <a:gdLst/>
            <a:ahLst/>
            <a:cxnLst/>
            <a:rect l="l" t="t" r="r" b="b"/>
            <a:pathLst>
              <a:path w="7053476" h="8147164">
                <a:moveTo>
                  <a:pt x="0" y="0"/>
                </a:moveTo>
                <a:lnTo>
                  <a:pt x="7053477" y="0"/>
                </a:lnTo>
                <a:lnTo>
                  <a:pt x="7053477" y="8147165"/>
                </a:lnTo>
                <a:lnTo>
                  <a:pt x="0" y="81471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878" b="-787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45962" y="1952903"/>
            <a:ext cx="7053476" cy="8128827"/>
          </a:xfrm>
          <a:custGeom>
            <a:avLst/>
            <a:gdLst/>
            <a:ahLst/>
            <a:cxnLst/>
            <a:rect l="l" t="t" r="r" b="b"/>
            <a:pathLst>
              <a:path w="7053476" h="8128827">
                <a:moveTo>
                  <a:pt x="0" y="0"/>
                </a:moveTo>
                <a:lnTo>
                  <a:pt x="7053476" y="0"/>
                </a:lnTo>
                <a:lnTo>
                  <a:pt x="7053476" y="8128827"/>
                </a:lnTo>
                <a:lnTo>
                  <a:pt x="0" y="8128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847" b="-7847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127379" y="475195"/>
            <a:ext cx="4761426" cy="1183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5"/>
              </a:lnSpc>
            </a:pPr>
            <a:r>
              <a:rPr lang="en-US" sz="4500">
                <a:solidFill>
                  <a:srgbClr val="000000"/>
                </a:solidFill>
                <a:latin typeface="Radley"/>
                <a:ea typeface="Radley"/>
                <a:cs typeface="Radley"/>
                <a:sym typeface="Radley"/>
              </a:rPr>
              <a:t>Ulica Sadowa </a:t>
            </a:r>
          </a:p>
          <a:p>
            <a:pPr algn="ctr">
              <a:lnSpc>
                <a:spcPts val="4635"/>
              </a:lnSpc>
            </a:pPr>
            <a:r>
              <a:rPr lang="en-US" sz="4500">
                <a:solidFill>
                  <a:srgbClr val="000000"/>
                </a:solidFill>
                <a:latin typeface="Radley"/>
                <a:ea typeface="Radley"/>
                <a:cs typeface="Radley"/>
                <a:sym typeface="Radley"/>
              </a:rPr>
              <a:t>w Karczmiskach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D6D0C9"/>
          </a:solidFill>
        </p:spPr>
      </p:sp>
      <p:sp>
        <p:nvSpPr>
          <p:cNvPr id="3" name="AutoShape 3"/>
          <p:cNvSpPr/>
          <p:nvPr/>
        </p:nvSpPr>
        <p:spPr>
          <a:xfrm>
            <a:off x="0" y="0"/>
            <a:ext cx="9144000" cy="10287000"/>
          </a:xfrm>
          <a:prstGeom prst="rect">
            <a:avLst/>
          </a:prstGeom>
          <a:solidFill>
            <a:srgbClr val="D6D0C9"/>
          </a:solidFill>
        </p:spPr>
      </p:sp>
      <p:sp>
        <p:nvSpPr>
          <p:cNvPr id="4" name="Freeform 4"/>
          <p:cNvSpPr/>
          <p:nvPr/>
        </p:nvSpPr>
        <p:spPr>
          <a:xfrm>
            <a:off x="875163" y="1658200"/>
            <a:ext cx="7053476" cy="8147164"/>
          </a:xfrm>
          <a:custGeom>
            <a:avLst/>
            <a:gdLst/>
            <a:ahLst/>
            <a:cxnLst/>
            <a:rect l="l" t="t" r="r" b="b"/>
            <a:pathLst>
              <a:path w="7053476" h="8147164">
                <a:moveTo>
                  <a:pt x="0" y="0"/>
                </a:moveTo>
                <a:lnTo>
                  <a:pt x="7053477" y="0"/>
                </a:lnTo>
                <a:lnTo>
                  <a:pt x="7053477" y="8147165"/>
                </a:lnTo>
                <a:lnTo>
                  <a:pt x="0" y="81471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878" b="-787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75163" y="1658200"/>
            <a:ext cx="7053476" cy="8147164"/>
          </a:xfrm>
          <a:custGeom>
            <a:avLst/>
            <a:gdLst/>
            <a:ahLst/>
            <a:cxnLst/>
            <a:rect l="l" t="t" r="r" b="b"/>
            <a:pathLst>
              <a:path w="7053476" h="8147164">
                <a:moveTo>
                  <a:pt x="0" y="0"/>
                </a:moveTo>
                <a:lnTo>
                  <a:pt x="7053477" y="0"/>
                </a:lnTo>
                <a:lnTo>
                  <a:pt x="7053477" y="8147165"/>
                </a:lnTo>
                <a:lnTo>
                  <a:pt x="0" y="81471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180" r="-1032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336877" y="1952903"/>
            <a:ext cx="7053476" cy="8128827"/>
          </a:xfrm>
          <a:custGeom>
            <a:avLst/>
            <a:gdLst/>
            <a:ahLst/>
            <a:cxnLst/>
            <a:rect l="l" t="t" r="r" b="b"/>
            <a:pathLst>
              <a:path w="7053476" h="8128827">
                <a:moveTo>
                  <a:pt x="0" y="0"/>
                </a:moveTo>
                <a:lnTo>
                  <a:pt x="7053476" y="0"/>
                </a:lnTo>
                <a:lnTo>
                  <a:pt x="7053476" y="8128827"/>
                </a:lnTo>
                <a:lnTo>
                  <a:pt x="0" y="81288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847" b="-7847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905122" y="765810"/>
            <a:ext cx="8891561" cy="601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5"/>
              </a:lnSpc>
            </a:pPr>
            <a:r>
              <a:rPr lang="en-US" sz="4500">
                <a:solidFill>
                  <a:srgbClr val="000000"/>
                </a:solidFill>
                <a:latin typeface="Radley"/>
                <a:ea typeface="Radley"/>
                <a:cs typeface="Radley"/>
                <a:sym typeface="Radley"/>
              </a:rPr>
              <a:t>Droga do m. Głusko Duże Kolonia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85777" y="495300"/>
            <a:ext cx="5716446" cy="9296400"/>
          </a:xfrm>
          <a:custGeom>
            <a:avLst/>
            <a:gdLst/>
            <a:ahLst/>
            <a:cxnLst/>
            <a:rect l="l" t="t" r="r" b="b"/>
            <a:pathLst>
              <a:path w="5716446" h="9296400">
                <a:moveTo>
                  <a:pt x="0" y="0"/>
                </a:moveTo>
                <a:lnTo>
                  <a:pt x="5716446" y="0"/>
                </a:lnTo>
                <a:lnTo>
                  <a:pt x="5716446" y="9296400"/>
                </a:lnTo>
                <a:lnTo>
                  <a:pt x="0" y="9296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400" t="-453" b="-45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181455" y="495300"/>
            <a:ext cx="5716446" cy="9296400"/>
          </a:xfrm>
          <a:custGeom>
            <a:avLst/>
            <a:gdLst/>
            <a:ahLst/>
            <a:cxnLst/>
            <a:rect l="l" t="t" r="r" b="b"/>
            <a:pathLst>
              <a:path w="5716446" h="9296400">
                <a:moveTo>
                  <a:pt x="0" y="0"/>
                </a:moveTo>
                <a:lnTo>
                  <a:pt x="5716447" y="0"/>
                </a:lnTo>
                <a:lnTo>
                  <a:pt x="5716447" y="9296400"/>
                </a:lnTo>
                <a:lnTo>
                  <a:pt x="0" y="9296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400" t="-453" b="-45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8355" y="495300"/>
            <a:ext cx="5716446" cy="9296400"/>
          </a:xfrm>
          <a:custGeom>
            <a:avLst/>
            <a:gdLst/>
            <a:ahLst/>
            <a:cxnLst/>
            <a:rect l="l" t="t" r="r" b="b"/>
            <a:pathLst>
              <a:path w="5716446" h="9296400">
                <a:moveTo>
                  <a:pt x="0" y="0"/>
                </a:moveTo>
                <a:lnTo>
                  <a:pt x="5716447" y="0"/>
                </a:lnTo>
                <a:lnTo>
                  <a:pt x="5716447" y="9296400"/>
                </a:lnTo>
                <a:lnTo>
                  <a:pt x="0" y="9296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400" t="-453" b="-45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355" y="495300"/>
            <a:ext cx="5716446" cy="9296400"/>
          </a:xfrm>
          <a:custGeom>
            <a:avLst/>
            <a:gdLst/>
            <a:ahLst/>
            <a:cxnLst/>
            <a:rect l="l" t="t" r="r" b="b"/>
            <a:pathLst>
              <a:path w="5716446" h="9296400">
                <a:moveTo>
                  <a:pt x="0" y="0"/>
                </a:moveTo>
                <a:lnTo>
                  <a:pt x="5716447" y="0"/>
                </a:lnTo>
                <a:lnTo>
                  <a:pt x="5716447" y="9296400"/>
                </a:lnTo>
                <a:lnTo>
                  <a:pt x="0" y="9296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280" r="-1168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285777" y="495300"/>
            <a:ext cx="5716446" cy="9296400"/>
          </a:xfrm>
          <a:custGeom>
            <a:avLst/>
            <a:gdLst/>
            <a:ahLst/>
            <a:cxnLst/>
            <a:rect l="l" t="t" r="r" b="b"/>
            <a:pathLst>
              <a:path w="5716446" h="9296400">
                <a:moveTo>
                  <a:pt x="0" y="0"/>
                </a:moveTo>
                <a:lnTo>
                  <a:pt x="5716446" y="0"/>
                </a:lnTo>
                <a:lnTo>
                  <a:pt x="5716446" y="9296400"/>
                </a:lnTo>
                <a:lnTo>
                  <a:pt x="0" y="9296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84" r="-1098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183198" y="495300"/>
            <a:ext cx="5714703" cy="9296400"/>
          </a:xfrm>
          <a:custGeom>
            <a:avLst/>
            <a:gdLst/>
            <a:ahLst/>
            <a:cxnLst/>
            <a:rect l="l" t="t" r="r" b="b"/>
            <a:pathLst>
              <a:path w="5714703" h="9296400">
                <a:moveTo>
                  <a:pt x="0" y="0"/>
                </a:moveTo>
                <a:lnTo>
                  <a:pt x="5714704" y="0"/>
                </a:lnTo>
                <a:lnTo>
                  <a:pt x="5714704" y="9296400"/>
                </a:lnTo>
                <a:lnTo>
                  <a:pt x="0" y="92964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280" r="-1172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83198" y="495300"/>
            <a:ext cx="5714703" cy="9296400"/>
          </a:xfrm>
          <a:custGeom>
            <a:avLst/>
            <a:gdLst/>
            <a:ahLst/>
            <a:cxnLst/>
            <a:rect l="l" t="t" r="r" b="b"/>
            <a:pathLst>
              <a:path w="5714703" h="9296400">
                <a:moveTo>
                  <a:pt x="0" y="0"/>
                </a:moveTo>
                <a:lnTo>
                  <a:pt x="5714704" y="0"/>
                </a:lnTo>
                <a:lnTo>
                  <a:pt x="5714704" y="9296400"/>
                </a:lnTo>
                <a:lnTo>
                  <a:pt x="0" y="92964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280" r="-11725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844458" y="878781"/>
            <a:ext cx="2624025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Ulica Plebanka</a:t>
            </a:r>
          </a:p>
          <a:p>
            <a:pPr marL="0" lvl="0" indent="0" algn="ctr"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Karczmiska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840912" y="878781"/>
            <a:ext cx="2624025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Ulica Kolejowa</a:t>
            </a:r>
          </a:p>
          <a:p>
            <a:pPr marL="0" lvl="0" indent="0" algn="ctr"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Karczmiska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416525" y="878781"/>
            <a:ext cx="2624025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Ulica Wygon</a:t>
            </a:r>
          </a:p>
          <a:p>
            <a:pPr marL="0" lvl="0" indent="0" algn="ctr"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Karczmiska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85777" y="495300"/>
            <a:ext cx="5716446" cy="9296400"/>
          </a:xfrm>
          <a:custGeom>
            <a:avLst/>
            <a:gdLst/>
            <a:ahLst/>
            <a:cxnLst/>
            <a:rect l="l" t="t" r="r" b="b"/>
            <a:pathLst>
              <a:path w="5716446" h="9296400">
                <a:moveTo>
                  <a:pt x="0" y="0"/>
                </a:moveTo>
                <a:lnTo>
                  <a:pt x="5716446" y="0"/>
                </a:lnTo>
                <a:lnTo>
                  <a:pt x="5716446" y="9296400"/>
                </a:lnTo>
                <a:lnTo>
                  <a:pt x="0" y="9296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400" t="-453" b="-45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181455" y="495300"/>
            <a:ext cx="5716446" cy="9296400"/>
          </a:xfrm>
          <a:custGeom>
            <a:avLst/>
            <a:gdLst/>
            <a:ahLst/>
            <a:cxnLst/>
            <a:rect l="l" t="t" r="r" b="b"/>
            <a:pathLst>
              <a:path w="5716446" h="9296400">
                <a:moveTo>
                  <a:pt x="0" y="0"/>
                </a:moveTo>
                <a:lnTo>
                  <a:pt x="5716447" y="0"/>
                </a:lnTo>
                <a:lnTo>
                  <a:pt x="5716447" y="9296400"/>
                </a:lnTo>
                <a:lnTo>
                  <a:pt x="0" y="9296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400" t="-453" b="-45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8355" y="495300"/>
            <a:ext cx="5716446" cy="9296400"/>
          </a:xfrm>
          <a:custGeom>
            <a:avLst/>
            <a:gdLst/>
            <a:ahLst/>
            <a:cxnLst/>
            <a:rect l="l" t="t" r="r" b="b"/>
            <a:pathLst>
              <a:path w="5716446" h="9296400">
                <a:moveTo>
                  <a:pt x="0" y="0"/>
                </a:moveTo>
                <a:lnTo>
                  <a:pt x="5716447" y="0"/>
                </a:lnTo>
                <a:lnTo>
                  <a:pt x="5716447" y="9296400"/>
                </a:lnTo>
                <a:lnTo>
                  <a:pt x="0" y="9296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400" t="-453" b="-45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355" y="495300"/>
            <a:ext cx="5716446" cy="9296400"/>
          </a:xfrm>
          <a:custGeom>
            <a:avLst/>
            <a:gdLst/>
            <a:ahLst/>
            <a:cxnLst/>
            <a:rect l="l" t="t" r="r" b="b"/>
            <a:pathLst>
              <a:path w="5716446" h="9296400">
                <a:moveTo>
                  <a:pt x="0" y="0"/>
                </a:moveTo>
                <a:lnTo>
                  <a:pt x="5716447" y="0"/>
                </a:lnTo>
                <a:lnTo>
                  <a:pt x="5716447" y="9296400"/>
                </a:lnTo>
                <a:lnTo>
                  <a:pt x="0" y="9296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910" r="-1091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285777" y="495300"/>
            <a:ext cx="5716446" cy="9296400"/>
          </a:xfrm>
          <a:custGeom>
            <a:avLst/>
            <a:gdLst/>
            <a:ahLst/>
            <a:cxnLst/>
            <a:rect l="l" t="t" r="r" b="b"/>
            <a:pathLst>
              <a:path w="5716446" h="9296400">
                <a:moveTo>
                  <a:pt x="0" y="0"/>
                </a:moveTo>
                <a:lnTo>
                  <a:pt x="5716446" y="0"/>
                </a:lnTo>
                <a:lnTo>
                  <a:pt x="5716446" y="9296400"/>
                </a:lnTo>
                <a:lnTo>
                  <a:pt x="0" y="9296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84" r="-1098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183198" y="495300"/>
            <a:ext cx="5714703" cy="9296400"/>
          </a:xfrm>
          <a:custGeom>
            <a:avLst/>
            <a:gdLst/>
            <a:ahLst/>
            <a:cxnLst/>
            <a:rect l="l" t="t" r="r" b="b"/>
            <a:pathLst>
              <a:path w="5714703" h="9296400">
                <a:moveTo>
                  <a:pt x="0" y="0"/>
                </a:moveTo>
                <a:lnTo>
                  <a:pt x="5714704" y="0"/>
                </a:lnTo>
                <a:lnTo>
                  <a:pt x="5714704" y="9296400"/>
                </a:lnTo>
                <a:lnTo>
                  <a:pt x="0" y="92964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280" r="-1172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285777" y="495300"/>
            <a:ext cx="5716446" cy="9296400"/>
          </a:xfrm>
          <a:custGeom>
            <a:avLst/>
            <a:gdLst/>
            <a:ahLst/>
            <a:cxnLst/>
            <a:rect l="l" t="t" r="r" b="b"/>
            <a:pathLst>
              <a:path w="5716446" h="9296400">
                <a:moveTo>
                  <a:pt x="0" y="0"/>
                </a:moveTo>
                <a:lnTo>
                  <a:pt x="5716446" y="0"/>
                </a:lnTo>
                <a:lnTo>
                  <a:pt x="5716446" y="9296400"/>
                </a:lnTo>
                <a:lnTo>
                  <a:pt x="0" y="92964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984" r="-10984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181455" y="495300"/>
            <a:ext cx="5716446" cy="9296400"/>
          </a:xfrm>
          <a:custGeom>
            <a:avLst/>
            <a:gdLst/>
            <a:ahLst/>
            <a:cxnLst/>
            <a:rect l="l" t="t" r="r" b="b"/>
            <a:pathLst>
              <a:path w="5716446" h="9296400">
                <a:moveTo>
                  <a:pt x="0" y="0"/>
                </a:moveTo>
                <a:lnTo>
                  <a:pt x="5716447" y="0"/>
                </a:lnTo>
                <a:lnTo>
                  <a:pt x="5716447" y="9296400"/>
                </a:lnTo>
                <a:lnTo>
                  <a:pt x="0" y="92964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246" r="-11722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723640" y="8880792"/>
            <a:ext cx="2624025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Uściąż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83048" y="8880792"/>
            <a:ext cx="2624025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Mieczysławka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728537" y="8758872"/>
            <a:ext cx="2624025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Zaborze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85777" y="495300"/>
            <a:ext cx="5716446" cy="9296400"/>
          </a:xfrm>
          <a:custGeom>
            <a:avLst/>
            <a:gdLst/>
            <a:ahLst/>
            <a:cxnLst/>
            <a:rect l="l" t="t" r="r" b="b"/>
            <a:pathLst>
              <a:path w="5716446" h="9296400">
                <a:moveTo>
                  <a:pt x="0" y="0"/>
                </a:moveTo>
                <a:lnTo>
                  <a:pt x="5716446" y="0"/>
                </a:lnTo>
                <a:lnTo>
                  <a:pt x="5716446" y="9296400"/>
                </a:lnTo>
                <a:lnTo>
                  <a:pt x="0" y="9296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400" t="-453" b="-45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181455" y="495300"/>
            <a:ext cx="5716446" cy="9296400"/>
          </a:xfrm>
          <a:custGeom>
            <a:avLst/>
            <a:gdLst/>
            <a:ahLst/>
            <a:cxnLst/>
            <a:rect l="l" t="t" r="r" b="b"/>
            <a:pathLst>
              <a:path w="5716446" h="9296400">
                <a:moveTo>
                  <a:pt x="0" y="0"/>
                </a:moveTo>
                <a:lnTo>
                  <a:pt x="5716447" y="0"/>
                </a:lnTo>
                <a:lnTo>
                  <a:pt x="5716447" y="9296400"/>
                </a:lnTo>
                <a:lnTo>
                  <a:pt x="0" y="9296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400" t="-453" b="-45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8355" y="495300"/>
            <a:ext cx="5716446" cy="9296400"/>
          </a:xfrm>
          <a:custGeom>
            <a:avLst/>
            <a:gdLst/>
            <a:ahLst/>
            <a:cxnLst/>
            <a:rect l="l" t="t" r="r" b="b"/>
            <a:pathLst>
              <a:path w="5716446" h="9296400">
                <a:moveTo>
                  <a:pt x="0" y="0"/>
                </a:moveTo>
                <a:lnTo>
                  <a:pt x="5716447" y="0"/>
                </a:lnTo>
                <a:lnTo>
                  <a:pt x="5716447" y="9296400"/>
                </a:lnTo>
                <a:lnTo>
                  <a:pt x="0" y="9296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400" t="-453" b="-45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355" y="495300"/>
            <a:ext cx="5716446" cy="9296400"/>
          </a:xfrm>
          <a:custGeom>
            <a:avLst/>
            <a:gdLst/>
            <a:ahLst/>
            <a:cxnLst/>
            <a:rect l="l" t="t" r="r" b="b"/>
            <a:pathLst>
              <a:path w="5716446" h="9296400">
                <a:moveTo>
                  <a:pt x="0" y="0"/>
                </a:moveTo>
                <a:lnTo>
                  <a:pt x="5716447" y="0"/>
                </a:lnTo>
                <a:lnTo>
                  <a:pt x="5716447" y="9296400"/>
                </a:lnTo>
                <a:lnTo>
                  <a:pt x="0" y="9296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910" r="-1091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285777" y="495300"/>
            <a:ext cx="5716446" cy="9296400"/>
          </a:xfrm>
          <a:custGeom>
            <a:avLst/>
            <a:gdLst/>
            <a:ahLst/>
            <a:cxnLst/>
            <a:rect l="l" t="t" r="r" b="b"/>
            <a:pathLst>
              <a:path w="5716446" h="9296400">
                <a:moveTo>
                  <a:pt x="0" y="0"/>
                </a:moveTo>
                <a:lnTo>
                  <a:pt x="5716446" y="0"/>
                </a:lnTo>
                <a:lnTo>
                  <a:pt x="5716446" y="9296400"/>
                </a:lnTo>
                <a:lnTo>
                  <a:pt x="0" y="9296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84" r="-1098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183198" y="495300"/>
            <a:ext cx="5714703" cy="9296400"/>
          </a:xfrm>
          <a:custGeom>
            <a:avLst/>
            <a:gdLst/>
            <a:ahLst/>
            <a:cxnLst/>
            <a:rect l="l" t="t" r="r" b="b"/>
            <a:pathLst>
              <a:path w="5714703" h="9296400">
                <a:moveTo>
                  <a:pt x="0" y="0"/>
                </a:moveTo>
                <a:lnTo>
                  <a:pt x="5714704" y="0"/>
                </a:lnTo>
                <a:lnTo>
                  <a:pt x="5714704" y="9296400"/>
                </a:lnTo>
                <a:lnTo>
                  <a:pt x="0" y="92964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280" r="-1172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285777" y="495300"/>
            <a:ext cx="5716446" cy="9296400"/>
          </a:xfrm>
          <a:custGeom>
            <a:avLst/>
            <a:gdLst/>
            <a:ahLst/>
            <a:cxnLst/>
            <a:rect l="l" t="t" r="r" b="b"/>
            <a:pathLst>
              <a:path w="5716446" h="9296400">
                <a:moveTo>
                  <a:pt x="0" y="0"/>
                </a:moveTo>
                <a:lnTo>
                  <a:pt x="5716446" y="0"/>
                </a:lnTo>
                <a:lnTo>
                  <a:pt x="5716446" y="9296400"/>
                </a:lnTo>
                <a:lnTo>
                  <a:pt x="0" y="92964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984" r="-10984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181455" y="495300"/>
            <a:ext cx="5716446" cy="9296400"/>
          </a:xfrm>
          <a:custGeom>
            <a:avLst/>
            <a:gdLst/>
            <a:ahLst/>
            <a:cxnLst/>
            <a:rect l="l" t="t" r="r" b="b"/>
            <a:pathLst>
              <a:path w="5716446" h="9296400">
                <a:moveTo>
                  <a:pt x="0" y="0"/>
                </a:moveTo>
                <a:lnTo>
                  <a:pt x="5716447" y="0"/>
                </a:lnTo>
                <a:lnTo>
                  <a:pt x="5716447" y="9296400"/>
                </a:lnTo>
                <a:lnTo>
                  <a:pt x="0" y="92964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246" r="-1172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183198" y="495300"/>
            <a:ext cx="5714703" cy="9296400"/>
          </a:xfrm>
          <a:custGeom>
            <a:avLst/>
            <a:gdLst/>
            <a:ahLst/>
            <a:cxnLst/>
            <a:rect l="l" t="t" r="r" b="b"/>
            <a:pathLst>
              <a:path w="5714703" h="9296400">
                <a:moveTo>
                  <a:pt x="0" y="0"/>
                </a:moveTo>
                <a:lnTo>
                  <a:pt x="5714704" y="0"/>
                </a:lnTo>
                <a:lnTo>
                  <a:pt x="5714704" y="9296400"/>
                </a:lnTo>
                <a:lnTo>
                  <a:pt x="0" y="92964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0280" r="-11725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285777" y="495300"/>
            <a:ext cx="5716446" cy="9296400"/>
          </a:xfrm>
          <a:custGeom>
            <a:avLst/>
            <a:gdLst/>
            <a:ahLst/>
            <a:cxnLst/>
            <a:rect l="l" t="t" r="r" b="b"/>
            <a:pathLst>
              <a:path w="5716446" h="9296400">
                <a:moveTo>
                  <a:pt x="0" y="0"/>
                </a:moveTo>
                <a:lnTo>
                  <a:pt x="5716446" y="0"/>
                </a:lnTo>
                <a:lnTo>
                  <a:pt x="5716446" y="9296400"/>
                </a:lnTo>
                <a:lnTo>
                  <a:pt x="0" y="92964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0984" r="-10984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88355" y="495300"/>
            <a:ext cx="5716446" cy="9296400"/>
          </a:xfrm>
          <a:custGeom>
            <a:avLst/>
            <a:gdLst/>
            <a:ahLst/>
            <a:cxnLst/>
            <a:rect l="l" t="t" r="r" b="b"/>
            <a:pathLst>
              <a:path w="5716446" h="9296400">
                <a:moveTo>
                  <a:pt x="0" y="0"/>
                </a:moveTo>
                <a:lnTo>
                  <a:pt x="5716447" y="0"/>
                </a:lnTo>
                <a:lnTo>
                  <a:pt x="5716447" y="9296400"/>
                </a:lnTo>
                <a:lnTo>
                  <a:pt x="0" y="92964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1748" b="-11748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723640" y="8661717"/>
            <a:ext cx="2624025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Ulica Wesoła</a:t>
            </a:r>
          </a:p>
          <a:p>
            <a:pPr marL="0" lvl="0" indent="0"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Karczmiska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83048" y="8880792"/>
            <a:ext cx="2624025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Chodlik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728537" y="8539797"/>
            <a:ext cx="2624025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Droga do </a:t>
            </a:r>
          </a:p>
          <a:p>
            <a:pPr marL="0" lvl="0" indent="0"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m. Górki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7221227"/>
          </a:xfrm>
          <a:custGeom>
            <a:avLst/>
            <a:gdLst/>
            <a:ahLst/>
            <a:cxnLst/>
            <a:rect l="l" t="t" r="r" b="b"/>
            <a:pathLst>
              <a:path w="18288000" h="7221227">
                <a:moveTo>
                  <a:pt x="0" y="0"/>
                </a:moveTo>
                <a:lnTo>
                  <a:pt x="18288000" y="0"/>
                </a:lnTo>
                <a:lnTo>
                  <a:pt x="18288000" y="7221227"/>
                </a:lnTo>
                <a:lnTo>
                  <a:pt x="0" y="7221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0690" b="-2814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7221227"/>
          </a:xfrm>
          <a:custGeom>
            <a:avLst/>
            <a:gdLst/>
            <a:ahLst/>
            <a:cxnLst/>
            <a:rect l="l" t="t" r="r" b="b"/>
            <a:pathLst>
              <a:path w="18288000" h="7221227">
                <a:moveTo>
                  <a:pt x="0" y="0"/>
                </a:moveTo>
                <a:lnTo>
                  <a:pt x="18288000" y="0"/>
                </a:lnTo>
                <a:lnTo>
                  <a:pt x="18288000" y="7221227"/>
                </a:lnTo>
                <a:lnTo>
                  <a:pt x="0" y="72212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5816" b="-22853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018668" y="7563132"/>
            <a:ext cx="14250664" cy="228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FFFFFF"/>
                </a:solidFill>
                <a:latin typeface="Radley"/>
                <a:ea typeface="Radley"/>
                <a:cs typeface="Radley"/>
                <a:sym typeface="Radley"/>
              </a:rPr>
              <a:t>NARODOWE CZYTANIE 2024</a:t>
            </a:r>
          </a:p>
          <a:p>
            <a:pPr algn="ctr">
              <a:lnSpc>
                <a:spcPts val="4200"/>
              </a:lnSpc>
            </a:pPr>
            <a:r>
              <a:rPr lang="en-US" sz="3500">
                <a:solidFill>
                  <a:srgbClr val="FFFFFF"/>
                </a:solidFill>
                <a:latin typeface="Radley"/>
                <a:ea typeface="Radley"/>
                <a:cs typeface="Radley"/>
                <a:sym typeface="Radley"/>
              </a:rPr>
              <a:t>CZYTALIŚMY DRAMAT ROMANTYCZNY PT. „KORDIAN” JULIUSZA SŁOWACKIEGO.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409950"/>
            <a:ext cx="4914900" cy="4838700"/>
          </a:xfrm>
          <a:custGeom>
            <a:avLst/>
            <a:gdLst/>
            <a:ahLst/>
            <a:cxnLst/>
            <a:rect l="l" t="t" r="r" b="b"/>
            <a:pathLst>
              <a:path w="4914900" h="4838700">
                <a:moveTo>
                  <a:pt x="0" y="0"/>
                </a:moveTo>
                <a:lnTo>
                  <a:pt x="4914900" y="0"/>
                </a:lnTo>
                <a:lnTo>
                  <a:pt x="4914900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062" b="-3129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86550" y="3409950"/>
            <a:ext cx="4914900" cy="4838700"/>
          </a:xfrm>
          <a:custGeom>
            <a:avLst/>
            <a:gdLst/>
            <a:ahLst/>
            <a:cxnLst/>
            <a:rect l="l" t="t" r="r" b="b"/>
            <a:pathLst>
              <a:path w="4914900" h="4838700">
                <a:moveTo>
                  <a:pt x="0" y="0"/>
                </a:moveTo>
                <a:lnTo>
                  <a:pt x="4914900" y="0"/>
                </a:lnTo>
                <a:lnTo>
                  <a:pt x="4914900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790" r="-50000" b="-1023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44400" y="3409950"/>
            <a:ext cx="4914900" cy="4838700"/>
          </a:xfrm>
          <a:custGeom>
            <a:avLst/>
            <a:gdLst/>
            <a:ahLst/>
            <a:cxnLst/>
            <a:rect l="l" t="t" r="r" b="b"/>
            <a:pathLst>
              <a:path w="4914900" h="4838700">
                <a:moveTo>
                  <a:pt x="0" y="0"/>
                </a:moveTo>
                <a:lnTo>
                  <a:pt x="4914900" y="0"/>
                </a:lnTo>
                <a:lnTo>
                  <a:pt x="4914900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0852" r="-1937" b="-10236"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-493778" y="981075"/>
            <a:ext cx="19275556" cy="0"/>
          </a:xfrm>
          <a:prstGeom prst="line">
            <a:avLst/>
          </a:prstGeom>
          <a:ln w="47625" cap="rnd">
            <a:solidFill>
              <a:srgbClr val="B27E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-493778" y="9258300"/>
            <a:ext cx="19275556" cy="0"/>
          </a:xfrm>
          <a:prstGeom prst="line">
            <a:avLst/>
          </a:prstGeom>
          <a:ln w="47625" cap="rnd">
            <a:solidFill>
              <a:srgbClr val="B27E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028700" y="3409950"/>
            <a:ext cx="4914900" cy="4838700"/>
          </a:xfrm>
          <a:custGeom>
            <a:avLst/>
            <a:gdLst/>
            <a:ahLst/>
            <a:cxnLst/>
            <a:rect l="l" t="t" r="r" b="b"/>
            <a:pathLst>
              <a:path w="4914900" h="4838700">
                <a:moveTo>
                  <a:pt x="0" y="0"/>
                </a:moveTo>
                <a:lnTo>
                  <a:pt x="4914900" y="0"/>
                </a:lnTo>
                <a:lnTo>
                  <a:pt x="4914900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493" r="-30180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621716" y="3409950"/>
            <a:ext cx="4979734" cy="4838700"/>
          </a:xfrm>
          <a:custGeom>
            <a:avLst/>
            <a:gdLst/>
            <a:ahLst/>
            <a:cxnLst/>
            <a:rect l="l" t="t" r="r" b="b"/>
            <a:pathLst>
              <a:path w="4979734" h="4838700">
                <a:moveTo>
                  <a:pt x="0" y="0"/>
                </a:moveTo>
                <a:lnTo>
                  <a:pt x="4979734" y="0"/>
                </a:lnTo>
                <a:lnTo>
                  <a:pt x="4979734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0832" r="-14919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44400" y="3382616"/>
            <a:ext cx="4914900" cy="4893367"/>
          </a:xfrm>
          <a:custGeom>
            <a:avLst/>
            <a:gdLst/>
            <a:ahLst/>
            <a:cxnLst/>
            <a:rect l="l" t="t" r="r" b="b"/>
            <a:pathLst>
              <a:path w="4914900" h="4893367">
                <a:moveTo>
                  <a:pt x="0" y="0"/>
                </a:moveTo>
                <a:lnTo>
                  <a:pt x="4914900" y="0"/>
                </a:lnTo>
                <a:lnTo>
                  <a:pt x="4914900" y="4893368"/>
                </a:lnTo>
                <a:lnTo>
                  <a:pt x="0" y="48933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2477" r="-26865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783727" y="1489075"/>
            <a:ext cx="10720546" cy="1172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XII Święto Produktu Lokalnego 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organizowane przez Lokalną Grupę Działania „Owocowy Szlak”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7282641"/>
          </a:xfrm>
          <a:custGeom>
            <a:avLst/>
            <a:gdLst/>
            <a:ahLst/>
            <a:cxnLst/>
            <a:rect l="l" t="t" r="r" b="b"/>
            <a:pathLst>
              <a:path w="18288000" h="7282641">
                <a:moveTo>
                  <a:pt x="0" y="0"/>
                </a:moveTo>
                <a:lnTo>
                  <a:pt x="18288000" y="0"/>
                </a:lnTo>
                <a:lnTo>
                  <a:pt x="18288000" y="7282641"/>
                </a:lnTo>
                <a:lnTo>
                  <a:pt x="0" y="72826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0346" b="-2706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7282641"/>
          </a:xfrm>
          <a:custGeom>
            <a:avLst/>
            <a:gdLst/>
            <a:ahLst/>
            <a:cxnLst/>
            <a:rect l="l" t="t" r="r" b="b"/>
            <a:pathLst>
              <a:path w="18288000" h="7282641">
                <a:moveTo>
                  <a:pt x="0" y="0"/>
                </a:moveTo>
                <a:lnTo>
                  <a:pt x="18288000" y="0"/>
                </a:lnTo>
                <a:lnTo>
                  <a:pt x="18288000" y="7282641"/>
                </a:lnTo>
                <a:lnTo>
                  <a:pt x="0" y="72826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037" b="-2121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45320" y="7783744"/>
            <a:ext cx="11456298" cy="222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40"/>
              </a:lnSpc>
            </a:pPr>
            <a:r>
              <a:rPr lang="en-US" sz="5700">
                <a:solidFill>
                  <a:srgbClr val="FFFFFF"/>
                </a:solidFill>
                <a:latin typeface="Radley"/>
                <a:ea typeface="Radley"/>
                <a:cs typeface="Radley"/>
                <a:sym typeface="Radley"/>
              </a:rPr>
              <a:t>“Z APARATEM PRZEZ GMINĘ KARCZMISKA” </a:t>
            </a:r>
          </a:p>
          <a:p>
            <a:pPr algn="ctr">
              <a:lnSpc>
                <a:spcPts val="3960"/>
              </a:lnSpc>
            </a:pPr>
            <a:r>
              <a:rPr lang="en-US" sz="3300">
                <a:solidFill>
                  <a:srgbClr val="FFFFFF"/>
                </a:solidFill>
                <a:latin typeface="Radley"/>
                <a:ea typeface="Radley"/>
                <a:cs typeface="Radley"/>
                <a:sym typeface="Radley"/>
              </a:rPr>
              <a:t>ROZSTRZYGNIĘCIE KONKURSU FOTOGRAFICZNEGO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041313" y="7439962"/>
            <a:ext cx="4217987" cy="268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FFFFFF"/>
                </a:solidFill>
                <a:latin typeface="Radley"/>
                <a:ea typeface="Radley"/>
                <a:cs typeface="Radley"/>
                <a:sym typeface="Radley"/>
              </a:rPr>
              <a:t>LAUREACI KONKURSU </a:t>
            </a:r>
          </a:p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FFFFFF"/>
                </a:solidFill>
                <a:latin typeface="Radley"/>
                <a:ea typeface="Radley"/>
                <a:cs typeface="Radley"/>
                <a:sym typeface="Radley"/>
              </a:rPr>
              <a:t>Kategoria wiekowa: dorośli i młodzież</a:t>
            </a:r>
          </a:p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FFFFFF"/>
                </a:solidFill>
                <a:latin typeface="Radley"/>
                <a:ea typeface="Radley"/>
                <a:cs typeface="Radley"/>
                <a:sym typeface="Radley"/>
              </a:rPr>
              <a:t>I MIEJSCE: Łukasz Miechowicz</a:t>
            </a:r>
          </a:p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FFFFFF"/>
                </a:solidFill>
                <a:latin typeface="Radley"/>
                <a:ea typeface="Radley"/>
                <a:cs typeface="Radley"/>
                <a:sym typeface="Radley"/>
              </a:rPr>
              <a:t>II MIEJSCE: Milena Watras </a:t>
            </a:r>
          </a:p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FFFFFF"/>
                </a:solidFill>
                <a:latin typeface="Radley"/>
                <a:ea typeface="Radley"/>
                <a:cs typeface="Radley"/>
                <a:sym typeface="Radley"/>
              </a:rPr>
              <a:t>III MIEJSCE: Jacek Stojak</a:t>
            </a:r>
          </a:p>
          <a:p>
            <a:pPr algn="ctr">
              <a:lnSpc>
                <a:spcPts val="2380"/>
              </a:lnSpc>
            </a:pPr>
            <a:endParaRPr lang="en-US" sz="1700">
              <a:solidFill>
                <a:srgbClr val="FFFFFF"/>
              </a:solidFill>
              <a:latin typeface="Radley"/>
              <a:ea typeface="Radley"/>
              <a:cs typeface="Radley"/>
              <a:sym typeface="Radley"/>
            </a:endParaRPr>
          </a:p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FFFFFF"/>
                </a:solidFill>
                <a:latin typeface="Radley"/>
                <a:ea typeface="Radley"/>
                <a:cs typeface="Radley"/>
                <a:sym typeface="Radley"/>
              </a:rPr>
              <a:t>Kategoria wiekowa: dzieci w wieku szkolnym</a:t>
            </a:r>
          </a:p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FFFFFF"/>
                </a:solidFill>
                <a:latin typeface="Radley"/>
                <a:ea typeface="Radley"/>
                <a:cs typeface="Radley"/>
                <a:sym typeface="Radley"/>
              </a:rPr>
              <a:t>I MIEJSCE: Julia Charchuła </a:t>
            </a:r>
          </a:p>
          <a:p>
            <a:pPr algn="ctr">
              <a:lnSpc>
                <a:spcPts val="2380"/>
              </a:lnSpc>
            </a:pPr>
            <a:endParaRPr lang="en-US" sz="1700">
              <a:solidFill>
                <a:srgbClr val="FFFFFF"/>
              </a:solidFill>
              <a:latin typeface="Radley"/>
              <a:ea typeface="Radley"/>
              <a:cs typeface="Radley"/>
              <a:sym typeface="Radley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B27E48"/>
          </a:solidFill>
        </p:spPr>
      </p:sp>
      <p:sp>
        <p:nvSpPr>
          <p:cNvPr id="3" name="Freeform 3"/>
          <p:cNvSpPr/>
          <p:nvPr/>
        </p:nvSpPr>
        <p:spPr>
          <a:xfrm>
            <a:off x="10710078" y="1028700"/>
            <a:ext cx="7053476" cy="4443949"/>
          </a:xfrm>
          <a:custGeom>
            <a:avLst/>
            <a:gdLst/>
            <a:ahLst/>
            <a:cxnLst/>
            <a:rect l="l" t="t" r="r" b="b"/>
            <a:pathLst>
              <a:path w="7053476" h="4443949">
                <a:moveTo>
                  <a:pt x="0" y="0"/>
                </a:moveTo>
                <a:lnTo>
                  <a:pt x="7053476" y="0"/>
                </a:lnTo>
                <a:lnTo>
                  <a:pt x="7053476" y="4443949"/>
                </a:lnTo>
                <a:lnTo>
                  <a:pt x="0" y="44439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43" b="-254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882189" y="5143500"/>
            <a:ext cx="7053476" cy="4443949"/>
          </a:xfrm>
          <a:custGeom>
            <a:avLst/>
            <a:gdLst/>
            <a:ahLst/>
            <a:cxnLst/>
            <a:rect l="l" t="t" r="r" b="b"/>
            <a:pathLst>
              <a:path w="7053476" h="4443949">
                <a:moveTo>
                  <a:pt x="0" y="0"/>
                </a:moveTo>
                <a:lnTo>
                  <a:pt x="7053476" y="0"/>
                </a:lnTo>
                <a:lnTo>
                  <a:pt x="7053476" y="4443949"/>
                </a:lnTo>
                <a:lnTo>
                  <a:pt x="0" y="44439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543" b="-2543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06676" y="944478"/>
            <a:ext cx="7855267" cy="1396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17"/>
              </a:lnSpc>
            </a:pPr>
            <a:r>
              <a:rPr lang="en-US" sz="4925">
                <a:solidFill>
                  <a:srgbClr val="202020"/>
                </a:solidFill>
                <a:latin typeface="Radley"/>
                <a:ea typeface="Radley"/>
                <a:cs typeface="Radley"/>
                <a:sym typeface="Radley"/>
              </a:rPr>
              <a:t>Remont budynku </a:t>
            </a:r>
          </a:p>
          <a:p>
            <a:pPr marL="0" lvl="0" indent="0" algn="l">
              <a:lnSpc>
                <a:spcPts val="5417"/>
              </a:lnSpc>
            </a:pPr>
            <a:r>
              <a:rPr lang="en-US" sz="4925">
                <a:solidFill>
                  <a:srgbClr val="202020"/>
                </a:solidFill>
                <a:latin typeface="Radley"/>
                <a:ea typeface="Radley"/>
                <a:cs typeface="Radley"/>
                <a:sym typeface="Radley"/>
              </a:rPr>
              <a:t>po byłej szkole w Słotwinach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83846" y="2985142"/>
            <a:ext cx="8346584" cy="688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250">
                <a:solidFill>
                  <a:srgbClr val="202020"/>
                </a:solidFill>
                <a:latin typeface="Open Sans"/>
                <a:ea typeface="Open Sans"/>
                <a:cs typeface="Open Sans"/>
                <a:sym typeface="Open Sans"/>
              </a:rPr>
              <a:t>Jesienią 2024 roku zakończono prace remontowe w budynku po byłej Szkole Podstawowej w Słotwinach zgodnie z umową grantową podpisaną w dniu 04 sierpnia 2023 r. w ramach projektu funduszu solidarnościowego z </a:t>
            </a:r>
            <a:r>
              <a:rPr lang="en-US" sz="2250" b="1">
                <a:solidFill>
                  <a:srgbClr val="2020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fundacją Leroy Merlin</a:t>
            </a:r>
            <a:r>
              <a:rPr lang="en-US" sz="2250">
                <a:solidFill>
                  <a:srgbClr val="20202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algn="l">
              <a:lnSpc>
                <a:spcPts val="3150"/>
              </a:lnSpc>
            </a:pPr>
            <a:endParaRPr lang="en-US" sz="2250">
              <a:solidFill>
                <a:srgbClr val="20202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150"/>
              </a:lnSpc>
            </a:pPr>
            <a:r>
              <a:rPr lang="en-US" sz="2250">
                <a:solidFill>
                  <a:srgbClr val="202020"/>
                </a:solidFill>
                <a:latin typeface="Open Sans"/>
                <a:ea typeface="Open Sans"/>
                <a:cs typeface="Open Sans"/>
                <a:sym typeface="Open Sans"/>
              </a:rPr>
              <a:t>Fundacja Leroy Melin przekazała Gminie Karczmiska darowiznę rzeczową w postaci materiałów budowlanych, sfinansowania kosztów usług montażowych towarów oraz sfinansowania kosztów dostawy materiałów budowlanych na łączną kwotę ok. </a:t>
            </a:r>
            <a:r>
              <a:rPr lang="en-US" sz="2250" b="1">
                <a:solidFill>
                  <a:srgbClr val="2020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1 500 000,00 zł</a:t>
            </a:r>
            <a:r>
              <a:rPr lang="en-US" sz="2250">
                <a:solidFill>
                  <a:srgbClr val="20202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algn="l">
              <a:lnSpc>
                <a:spcPts val="2730"/>
              </a:lnSpc>
            </a:pPr>
            <a:endParaRPr lang="en-US" sz="2250">
              <a:solidFill>
                <a:srgbClr val="20202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150"/>
              </a:lnSpc>
            </a:pPr>
            <a:r>
              <a:rPr lang="en-US" sz="2250">
                <a:solidFill>
                  <a:srgbClr val="202020"/>
                </a:solidFill>
                <a:latin typeface="Open Sans"/>
                <a:ea typeface="Open Sans"/>
                <a:cs typeface="Open Sans"/>
                <a:sym typeface="Open Sans"/>
              </a:rPr>
              <a:t>W ramach grantu wykonano następujące prace: wymieniono pokrycie dachu, wymieniono stolarkę drzwiową, wymieniono instalację c.o., wymieniono instalację elektryczną, wykonano prace wykończeniowe wewnątrz budynku. </a:t>
            </a:r>
          </a:p>
          <a:p>
            <a:pPr marL="0" lvl="0" indent="0" algn="l">
              <a:lnSpc>
                <a:spcPts val="4550"/>
              </a:lnSpc>
            </a:pPr>
            <a:endParaRPr lang="en-US" sz="2250">
              <a:solidFill>
                <a:srgbClr val="20202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409950"/>
            <a:ext cx="4914900" cy="4838700"/>
          </a:xfrm>
          <a:custGeom>
            <a:avLst/>
            <a:gdLst/>
            <a:ahLst/>
            <a:cxnLst/>
            <a:rect l="l" t="t" r="r" b="b"/>
            <a:pathLst>
              <a:path w="4914900" h="4838700">
                <a:moveTo>
                  <a:pt x="0" y="0"/>
                </a:moveTo>
                <a:lnTo>
                  <a:pt x="4914900" y="0"/>
                </a:lnTo>
                <a:lnTo>
                  <a:pt x="4914900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062" b="-3129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86550" y="3409950"/>
            <a:ext cx="4914900" cy="4838700"/>
          </a:xfrm>
          <a:custGeom>
            <a:avLst/>
            <a:gdLst/>
            <a:ahLst/>
            <a:cxnLst/>
            <a:rect l="l" t="t" r="r" b="b"/>
            <a:pathLst>
              <a:path w="4914900" h="4838700">
                <a:moveTo>
                  <a:pt x="0" y="0"/>
                </a:moveTo>
                <a:lnTo>
                  <a:pt x="4914900" y="0"/>
                </a:lnTo>
                <a:lnTo>
                  <a:pt x="4914900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790" r="-50000" b="-1023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44400" y="3409950"/>
            <a:ext cx="4914900" cy="4838700"/>
          </a:xfrm>
          <a:custGeom>
            <a:avLst/>
            <a:gdLst/>
            <a:ahLst/>
            <a:cxnLst/>
            <a:rect l="l" t="t" r="r" b="b"/>
            <a:pathLst>
              <a:path w="4914900" h="4838700">
                <a:moveTo>
                  <a:pt x="0" y="0"/>
                </a:moveTo>
                <a:lnTo>
                  <a:pt x="4914900" y="0"/>
                </a:lnTo>
                <a:lnTo>
                  <a:pt x="4914900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0852" r="-1937" b="-10236"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-493778" y="981075"/>
            <a:ext cx="19275556" cy="0"/>
          </a:xfrm>
          <a:prstGeom prst="line">
            <a:avLst/>
          </a:prstGeom>
          <a:ln w="47625" cap="rnd">
            <a:solidFill>
              <a:srgbClr val="B27E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-493778" y="9258300"/>
            <a:ext cx="19275556" cy="0"/>
          </a:xfrm>
          <a:prstGeom prst="line">
            <a:avLst/>
          </a:prstGeom>
          <a:ln w="47625" cap="rnd">
            <a:solidFill>
              <a:srgbClr val="B27E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893533" y="3409950"/>
            <a:ext cx="5185234" cy="4838700"/>
          </a:xfrm>
          <a:custGeom>
            <a:avLst/>
            <a:gdLst/>
            <a:ahLst/>
            <a:cxnLst/>
            <a:rect l="l" t="t" r="r" b="b"/>
            <a:pathLst>
              <a:path w="5185234" h="4838700">
                <a:moveTo>
                  <a:pt x="0" y="0"/>
                </a:moveTo>
                <a:lnTo>
                  <a:pt x="5185234" y="0"/>
                </a:lnTo>
                <a:lnTo>
                  <a:pt x="5185234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677" r="-2362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686550" y="3409950"/>
            <a:ext cx="4914900" cy="4838700"/>
          </a:xfrm>
          <a:custGeom>
            <a:avLst/>
            <a:gdLst/>
            <a:ahLst/>
            <a:cxnLst/>
            <a:rect l="l" t="t" r="r" b="b"/>
            <a:pathLst>
              <a:path w="4914900" h="4838700">
                <a:moveTo>
                  <a:pt x="0" y="0"/>
                </a:moveTo>
                <a:lnTo>
                  <a:pt x="4914900" y="0"/>
                </a:lnTo>
                <a:lnTo>
                  <a:pt x="4914900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560" r="-36351" b="-151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211050" y="3409950"/>
            <a:ext cx="5048250" cy="4838700"/>
          </a:xfrm>
          <a:custGeom>
            <a:avLst/>
            <a:gdLst/>
            <a:ahLst/>
            <a:cxnLst/>
            <a:rect l="l" t="t" r="r" b="b"/>
            <a:pathLst>
              <a:path w="5048250" h="4838700">
                <a:moveTo>
                  <a:pt x="0" y="0"/>
                </a:moveTo>
                <a:lnTo>
                  <a:pt x="5048250" y="0"/>
                </a:lnTo>
                <a:lnTo>
                  <a:pt x="5048250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1450" r="-12322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133472" y="1529080"/>
            <a:ext cx="12021056" cy="1428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B27E48"/>
                </a:solidFill>
                <a:latin typeface="Open Sans"/>
                <a:ea typeface="Open Sans"/>
                <a:cs typeface="Open Sans"/>
                <a:sym typeface="Open Sans"/>
              </a:rPr>
              <a:t>28 stycznia 2024</a:t>
            </a:r>
          </a:p>
          <a:p>
            <a:pPr marL="0" lvl="0" indent="0" algn="ctr">
              <a:lnSpc>
                <a:spcPts val="4199"/>
              </a:lnSpc>
            </a:pPr>
            <a:r>
              <a:rPr lang="en-US" sz="2999">
                <a:solidFill>
                  <a:srgbClr val="202020"/>
                </a:solidFill>
                <a:latin typeface="Open Sans"/>
                <a:ea typeface="Open Sans"/>
                <a:cs typeface="Open Sans"/>
                <a:sym typeface="Open Sans"/>
              </a:rPr>
              <a:t>32. Finał Wielkiej Orkiestry Świątecznej Pomocy w Karczmiskach, podczas którego zebraliśmy 32.733,49 zł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0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6315361"/>
          </a:xfrm>
          <a:custGeom>
            <a:avLst/>
            <a:gdLst/>
            <a:ahLst/>
            <a:cxnLst/>
            <a:rect l="l" t="t" r="r" b="b"/>
            <a:pathLst>
              <a:path w="18288000" h="6315361">
                <a:moveTo>
                  <a:pt x="0" y="0"/>
                </a:moveTo>
                <a:lnTo>
                  <a:pt x="18288000" y="0"/>
                </a:lnTo>
                <a:lnTo>
                  <a:pt x="18288000" y="6315361"/>
                </a:lnTo>
                <a:lnTo>
                  <a:pt x="0" y="63153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6526" b="-4652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6728566"/>
          </a:xfrm>
          <a:custGeom>
            <a:avLst/>
            <a:gdLst/>
            <a:ahLst/>
            <a:cxnLst/>
            <a:rect l="l" t="t" r="r" b="b"/>
            <a:pathLst>
              <a:path w="18288000" h="6728566">
                <a:moveTo>
                  <a:pt x="0" y="0"/>
                </a:moveTo>
                <a:lnTo>
                  <a:pt x="18288000" y="0"/>
                </a:lnTo>
                <a:lnTo>
                  <a:pt x="18288000" y="6728566"/>
                </a:lnTo>
                <a:lnTo>
                  <a:pt x="0" y="67285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3647" b="-3750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440893" y="7159959"/>
            <a:ext cx="13406213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000000"/>
                </a:solidFill>
                <a:latin typeface="Radley"/>
                <a:ea typeface="Radley"/>
                <a:cs typeface="Radley"/>
                <a:sym typeface="Radley"/>
              </a:rPr>
              <a:t>BOBRY KARCZMISKA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27354" y="8457565"/>
            <a:ext cx="13633291" cy="1444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7"/>
              </a:lnSpc>
            </a:pPr>
            <a:r>
              <a:rPr lang="en-US" sz="5199">
                <a:solidFill>
                  <a:srgbClr val="000000"/>
                </a:solidFill>
                <a:latin typeface="Radley"/>
                <a:ea typeface="Radley"/>
                <a:cs typeface="Radley"/>
                <a:sym typeface="Radley"/>
              </a:rPr>
              <a:t>Jesienią 2024 roku po wieloletniej przerwie </a:t>
            </a:r>
          </a:p>
          <a:p>
            <a:pPr algn="ctr">
              <a:lnSpc>
                <a:spcPts val="5667"/>
              </a:lnSpc>
            </a:pPr>
            <a:r>
              <a:rPr lang="en-US" sz="5199">
                <a:solidFill>
                  <a:srgbClr val="000000"/>
                </a:solidFill>
                <a:latin typeface="Radley"/>
                <a:ea typeface="Radley"/>
                <a:cs typeface="Radley"/>
                <a:sym typeface="Radley"/>
              </a:rPr>
              <a:t>powrócił “do życia” klub sportowy GKS Bobry 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0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284504"/>
            <a:ext cx="5285104" cy="1775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02"/>
              </a:lnSpc>
            </a:pPr>
            <a:r>
              <a:rPr lang="en-US" sz="6274">
                <a:solidFill>
                  <a:srgbClr val="202020"/>
                </a:solidFill>
                <a:latin typeface="Radley"/>
                <a:ea typeface="Radley"/>
                <a:cs typeface="Radley"/>
                <a:sym typeface="Radley"/>
              </a:rPr>
              <a:t>Wybory Sołtysów 2024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988132" y="2407497"/>
            <a:ext cx="7838949" cy="2491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69"/>
              </a:lnSpc>
              <a:spcBef>
                <a:spcPct val="0"/>
              </a:spcBef>
            </a:pPr>
            <a:r>
              <a:rPr lang="en-US" sz="3549">
                <a:solidFill>
                  <a:srgbClr val="202020"/>
                </a:solidFill>
                <a:latin typeface="Radley"/>
                <a:ea typeface="Radley"/>
                <a:cs typeface="Radley"/>
                <a:sym typeface="Radley"/>
              </a:rPr>
              <a:t>Jesienią 2024 roku odbyły się wybory Sołtysów i Rad Sołeckiech we wszystkich 19 sołectwach na terenie Gminy Karczmiska.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988132" y="5397341"/>
            <a:ext cx="7838949" cy="2491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69"/>
              </a:lnSpc>
              <a:spcBef>
                <a:spcPct val="0"/>
              </a:spcBef>
            </a:pPr>
            <a:r>
              <a:rPr lang="en-US" sz="3549">
                <a:solidFill>
                  <a:srgbClr val="202020"/>
                </a:solidFill>
                <a:latin typeface="Radley"/>
                <a:ea typeface="Radley"/>
                <a:cs typeface="Radley"/>
                <a:sym typeface="Radley"/>
              </a:rPr>
              <a:t>W większości miejscowości ponownie wybrano urzędujących Sołtysów, natomiast w sześciu sołectwach zostali wybrani nowi Sołtysi.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162568" cy="10287000"/>
          </a:xfrm>
          <a:custGeom>
            <a:avLst/>
            <a:gdLst/>
            <a:ahLst/>
            <a:cxnLst/>
            <a:rect l="l" t="t" r="r" b="b"/>
            <a:pathLst>
              <a:path w="10162568" h="10287000">
                <a:moveTo>
                  <a:pt x="0" y="0"/>
                </a:moveTo>
                <a:lnTo>
                  <a:pt x="10162568" y="0"/>
                </a:lnTo>
                <a:lnTo>
                  <a:pt x="1016256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069" r="-476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0162568" cy="10287000"/>
          </a:xfrm>
          <a:custGeom>
            <a:avLst/>
            <a:gdLst/>
            <a:ahLst/>
            <a:cxnLst/>
            <a:rect l="l" t="t" r="r" b="b"/>
            <a:pathLst>
              <a:path w="10162568" h="10287000">
                <a:moveTo>
                  <a:pt x="0" y="0"/>
                </a:moveTo>
                <a:lnTo>
                  <a:pt x="10162568" y="0"/>
                </a:lnTo>
                <a:lnTo>
                  <a:pt x="1016256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859" r="-3609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752146" y="3237575"/>
            <a:ext cx="6905212" cy="433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40"/>
              </a:lnSpc>
            </a:pPr>
            <a:r>
              <a:rPr lang="en-US" sz="5700">
                <a:solidFill>
                  <a:srgbClr val="202020"/>
                </a:solidFill>
                <a:latin typeface="Radley"/>
                <a:ea typeface="Radley"/>
                <a:cs typeface="Radley"/>
                <a:sym typeface="Radley"/>
              </a:rPr>
              <a:t>GMINNE OBCHODY  ŚWIĘTA ODZYSKANIA NIEPODLEGŁOŚCI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752146" y="1240237"/>
            <a:ext cx="6905212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7500">
                <a:solidFill>
                  <a:srgbClr val="FF3131"/>
                </a:solidFill>
                <a:latin typeface="Radley"/>
                <a:ea typeface="Radley"/>
                <a:cs typeface="Radley"/>
                <a:sym typeface="Radley"/>
              </a:rPr>
              <a:t>11 LISTOPADA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596206"/>
            <a:ext cx="4914900" cy="4838700"/>
          </a:xfrm>
          <a:custGeom>
            <a:avLst/>
            <a:gdLst/>
            <a:ahLst/>
            <a:cxnLst/>
            <a:rect l="l" t="t" r="r" b="b"/>
            <a:pathLst>
              <a:path w="4914900" h="4838700">
                <a:moveTo>
                  <a:pt x="0" y="0"/>
                </a:moveTo>
                <a:lnTo>
                  <a:pt x="4914900" y="0"/>
                </a:lnTo>
                <a:lnTo>
                  <a:pt x="4914900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062" b="-3129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86550" y="2596206"/>
            <a:ext cx="4914900" cy="4838700"/>
          </a:xfrm>
          <a:custGeom>
            <a:avLst/>
            <a:gdLst/>
            <a:ahLst/>
            <a:cxnLst/>
            <a:rect l="l" t="t" r="r" b="b"/>
            <a:pathLst>
              <a:path w="4914900" h="4838700">
                <a:moveTo>
                  <a:pt x="0" y="0"/>
                </a:moveTo>
                <a:lnTo>
                  <a:pt x="4914900" y="0"/>
                </a:lnTo>
                <a:lnTo>
                  <a:pt x="4914900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790" r="-50000" b="-1023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44400" y="2596206"/>
            <a:ext cx="4914900" cy="4838700"/>
          </a:xfrm>
          <a:custGeom>
            <a:avLst/>
            <a:gdLst/>
            <a:ahLst/>
            <a:cxnLst/>
            <a:rect l="l" t="t" r="r" b="b"/>
            <a:pathLst>
              <a:path w="4914900" h="4838700">
                <a:moveTo>
                  <a:pt x="0" y="0"/>
                </a:moveTo>
                <a:lnTo>
                  <a:pt x="4914900" y="0"/>
                </a:lnTo>
                <a:lnTo>
                  <a:pt x="4914900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0852" r="-1937" b="-10236"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-493778" y="981075"/>
            <a:ext cx="19275556" cy="0"/>
          </a:xfrm>
          <a:prstGeom prst="line">
            <a:avLst/>
          </a:prstGeom>
          <a:ln w="47625" cap="rnd">
            <a:solidFill>
              <a:srgbClr val="B27E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-493778" y="9258300"/>
            <a:ext cx="19275556" cy="0"/>
          </a:xfrm>
          <a:prstGeom prst="line">
            <a:avLst/>
          </a:prstGeom>
          <a:ln w="47625" cap="rnd">
            <a:solidFill>
              <a:srgbClr val="B27E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028700" y="2596206"/>
            <a:ext cx="4914900" cy="4838700"/>
          </a:xfrm>
          <a:custGeom>
            <a:avLst/>
            <a:gdLst/>
            <a:ahLst/>
            <a:cxnLst/>
            <a:rect l="l" t="t" r="r" b="b"/>
            <a:pathLst>
              <a:path w="4914900" h="4838700">
                <a:moveTo>
                  <a:pt x="0" y="0"/>
                </a:moveTo>
                <a:lnTo>
                  <a:pt x="4914900" y="0"/>
                </a:lnTo>
                <a:lnTo>
                  <a:pt x="4914900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2992" r="-1468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686550" y="2596206"/>
            <a:ext cx="4914900" cy="4838700"/>
          </a:xfrm>
          <a:custGeom>
            <a:avLst/>
            <a:gdLst/>
            <a:ahLst/>
            <a:cxnLst/>
            <a:rect l="l" t="t" r="r" b="b"/>
            <a:pathLst>
              <a:path w="4914900" h="4838700">
                <a:moveTo>
                  <a:pt x="0" y="0"/>
                </a:moveTo>
                <a:lnTo>
                  <a:pt x="4914900" y="0"/>
                </a:lnTo>
                <a:lnTo>
                  <a:pt x="4914900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4869" r="-22804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44400" y="2596206"/>
            <a:ext cx="4914900" cy="4933932"/>
          </a:xfrm>
          <a:custGeom>
            <a:avLst/>
            <a:gdLst/>
            <a:ahLst/>
            <a:cxnLst/>
            <a:rect l="l" t="t" r="r" b="b"/>
            <a:pathLst>
              <a:path w="4914900" h="4933932">
                <a:moveTo>
                  <a:pt x="0" y="0"/>
                </a:moveTo>
                <a:lnTo>
                  <a:pt x="4914900" y="0"/>
                </a:lnTo>
                <a:lnTo>
                  <a:pt x="4914900" y="4933932"/>
                </a:lnTo>
                <a:lnTo>
                  <a:pt x="0" y="49339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869" r="-33711"/>
            </a:stretch>
          </a:blipFill>
        </p:spPr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0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549232" cy="10287000"/>
          </a:xfrm>
          <a:custGeom>
            <a:avLst/>
            <a:gdLst/>
            <a:ahLst/>
            <a:cxnLst/>
            <a:rect l="l" t="t" r="r" b="b"/>
            <a:pathLst>
              <a:path w="6549232" h="10287000">
                <a:moveTo>
                  <a:pt x="0" y="0"/>
                </a:moveTo>
                <a:lnTo>
                  <a:pt x="6549232" y="0"/>
                </a:lnTo>
                <a:lnTo>
                  <a:pt x="654923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3038" r="-6256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6549232" cy="10287000"/>
          </a:xfrm>
          <a:custGeom>
            <a:avLst/>
            <a:gdLst/>
            <a:ahLst/>
            <a:cxnLst/>
            <a:rect l="l" t="t" r="r" b="b"/>
            <a:pathLst>
              <a:path w="6549232" h="10287000">
                <a:moveTo>
                  <a:pt x="0" y="0"/>
                </a:moveTo>
                <a:lnTo>
                  <a:pt x="6549232" y="0"/>
                </a:lnTo>
                <a:lnTo>
                  <a:pt x="654923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39" b="-123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081751" y="3098185"/>
            <a:ext cx="8609468" cy="374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>
                <a:solidFill>
                  <a:srgbClr val="202020"/>
                </a:solidFill>
                <a:latin typeface="Radley"/>
                <a:ea typeface="Radley"/>
                <a:cs typeface="Radley"/>
                <a:sym typeface="Radley"/>
              </a:rPr>
              <a:t>W dniu 10 grudnia 2024 r. Wójt Gminy Karczmiska pani Alicja Bełcik podpisała umowę z Zakładem Zagospodarowania Odpadów Komunalnych w Bełżycach </a:t>
            </a:r>
          </a:p>
          <a:p>
            <a:pPr algn="l">
              <a:lnSpc>
                <a:spcPts val="4200"/>
              </a:lnSpc>
            </a:pPr>
            <a:r>
              <a:rPr lang="en-US" sz="3500">
                <a:solidFill>
                  <a:srgbClr val="202020"/>
                </a:solidFill>
                <a:latin typeface="Radley"/>
                <a:ea typeface="Radley"/>
                <a:cs typeface="Radley"/>
                <a:sym typeface="Radley"/>
              </a:rPr>
              <a:t>Sp. Z o. o. na zagospodarowanie odpadów komunalnych odebranych od właścicieli nieruchomości z terenu Gminy Karczmiska.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0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95470" y="2483064"/>
            <a:ext cx="8017372" cy="7299067"/>
          </a:xfrm>
          <a:custGeom>
            <a:avLst/>
            <a:gdLst/>
            <a:ahLst/>
            <a:cxnLst/>
            <a:rect l="l" t="t" r="r" b="b"/>
            <a:pathLst>
              <a:path w="8017372" h="7299067">
                <a:moveTo>
                  <a:pt x="0" y="0"/>
                </a:moveTo>
                <a:lnTo>
                  <a:pt x="8017371" y="0"/>
                </a:lnTo>
                <a:lnTo>
                  <a:pt x="8017371" y="7299067"/>
                </a:lnTo>
                <a:lnTo>
                  <a:pt x="0" y="72990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02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003428" y="500805"/>
            <a:ext cx="10281145" cy="1706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37"/>
              </a:lnSpc>
            </a:pPr>
            <a:r>
              <a:rPr lang="en-US" sz="6125">
                <a:solidFill>
                  <a:srgbClr val="202020"/>
                </a:solidFill>
                <a:latin typeface="Radley"/>
                <a:ea typeface="Radley"/>
                <a:cs typeface="Radley"/>
                <a:sym typeface="Radley"/>
              </a:rPr>
              <a:t>Przebudowa drogi powiatowej Głusko-Wolica-Kowala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34486" y="2643461"/>
            <a:ext cx="7824559" cy="7138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0"/>
              </a:lnSpc>
            </a:pPr>
            <a:r>
              <a:rPr lang="en-US" sz="2350">
                <a:solidFill>
                  <a:srgbClr val="202020"/>
                </a:solidFill>
                <a:latin typeface="Open Sans"/>
                <a:ea typeface="Open Sans"/>
                <a:cs typeface="Open Sans"/>
                <a:sym typeface="Open Sans"/>
              </a:rPr>
              <a:t>10 grudnia 2024 roku w Starostwie Powiatowym </a:t>
            </a:r>
          </a:p>
          <a:p>
            <a:pPr algn="ctr">
              <a:lnSpc>
                <a:spcPts val="3290"/>
              </a:lnSpc>
            </a:pPr>
            <a:r>
              <a:rPr lang="en-US" sz="2350">
                <a:solidFill>
                  <a:srgbClr val="202020"/>
                </a:solidFill>
                <a:latin typeface="Open Sans"/>
                <a:ea typeface="Open Sans"/>
                <a:cs typeface="Open Sans"/>
                <a:sym typeface="Open Sans"/>
              </a:rPr>
              <a:t>w Opolu Lubelskim została podpisana umowa na realizację zadania pn. Przebudowa drogi powiatowej </a:t>
            </a:r>
          </a:p>
          <a:p>
            <a:pPr algn="ctr">
              <a:lnSpc>
                <a:spcPts val="3290"/>
              </a:lnSpc>
            </a:pPr>
            <a:r>
              <a:rPr lang="en-US" sz="2350">
                <a:solidFill>
                  <a:srgbClr val="202020"/>
                </a:solidFill>
                <a:latin typeface="Open Sans"/>
                <a:ea typeface="Open Sans"/>
                <a:cs typeface="Open Sans"/>
                <a:sym typeface="Open Sans"/>
              </a:rPr>
              <a:t>nr 2615L Głusko – Wolica – Kowala o łącznej długości 3,242 km. Przebudowy dokona Firma WOD-BUD </a:t>
            </a:r>
          </a:p>
          <a:p>
            <a:pPr algn="ctr">
              <a:lnSpc>
                <a:spcPts val="3290"/>
              </a:lnSpc>
            </a:pPr>
            <a:r>
              <a:rPr lang="en-US" sz="2350">
                <a:solidFill>
                  <a:srgbClr val="202020"/>
                </a:solidFill>
                <a:latin typeface="Open Sans"/>
                <a:ea typeface="Open Sans"/>
                <a:cs typeface="Open Sans"/>
                <a:sym typeface="Open Sans"/>
              </a:rPr>
              <a:t>Sp. z o.o. w Kraśniku, która zobowiązała się wykonać prace budowlane do 31 maja 2025 roku.</a:t>
            </a:r>
          </a:p>
          <a:p>
            <a:pPr algn="ctr">
              <a:lnSpc>
                <a:spcPts val="3290"/>
              </a:lnSpc>
            </a:pPr>
            <a:r>
              <a:rPr lang="en-US" sz="2350">
                <a:solidFill>
                  <a:srgbClr val="202020"/>
                </a:solidFill>
                <a:latin typeface="Open Sans"/>
                <a:ea typeface="Open Sans"/>
                <a:cs typeface="Open Sans"/>
                <a:sym typeface="Open Sans"/>
              </a:rPr>
              <a:t>W wydarzeniu uczestniczyli Dariusz Piotrowski Starosta Opolski, Marek Wójcik Członek Zarządu Powiatu, </a:t>
            </a:r>
          </a:p>
          <a:p>
            <a:pPr algn="ctr">
              <a:lnSpc>
                <a:spcPts val="3290"/>
              </a:lnSpc>
            </a:pPr>
            <a:r>
              <a:rPr lang="en-US" sz="2350">
                <a:solidFill>
                  <a:srgbClr val="202020"/>
                </a:solidFill>
                <a:latin typeface="Open Sans"/>
                <a:ea typeface="Open Sans"/>
                <a:cs typeface="Open Sans"/>
                <a:sym typeface="Open Sans"/>
              </a:rPr>
              <a:t>Alicja Bełcik Wójt Gminy Karczmiska, </a:t>
            </a:r>
          </a:p>
          <a:p>
            <a:pPr algn="ctr">
              <a:lnSpc>
                <a:spcPts val="3290"/>
              </a:lnSpc>
            </a:pPr>
            <a:r>
              <a:rPr lang="en-US" sz="2350">
                <a:solidFill>
                  <a:srgbClr val="202020"/>
                </a:solidFill>
                <a:latin typeface="Open Sans"/>
                <a:ea typeface="Open Sans"/>
                <a:cs typeface="Open Sans"/>
                <a:sym typeface="Open Sans"/>
              </a:rPr>
              <a:t>Karol Śliwa p.o. Dyrektora Zarządu Dróg Powiatowych </a:t>
            </a:r>
          </a:p>
          <a:p>
            <a:pPr algn="ctr">
              <a:lnSpc>
                <a:spcPts val="3290"/>
              </a:lnSpc>
            </a:pPr>
            <a:r>
              <a:rPr lang="en-US" sz="2350">
                <a:solidFill>
                  <a:srgbClr val="202020"/>
                </a:solidFill>
                <a:latin typeface="Open Sans"/>
                <a:ea typeface="Open Sans"/>
                <a:cs typeface="Open Sans"/>
                <a:sym typeface="Open Sans"/>
              </a:rPr>
              <a:t>w Opolu Lubelskim z siedzibą w Poniatowej.</a:t>
            </a:r>
          </a:p>
          <a:p>
            <a:pPr algn="ctr">
              <a:lnSpc>
                <a:spcPts val="3290"/>
              </a:lnSpc>
            </a:pPr>
            <a:endParaRPr lang="en-US" sz="2350">
              <a:solidFill>
                <a:srgbClr val="20202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3290"/>
              </a:lnSpc>
            </a:pPr>
            <a:r>
              <a:rPr lang="en-US" sz="2350">
                <a:solidFill>
                  <a:srgbClr val="202020"/>
                </a:solidFill>
                <a:latin typeface="Open Sans"/>
                <a:ea typeface="Open Sans"/>
                <a:cs typeface="Open Sans"/>
                <a:sym typeface="Open Sans"/>
              </a:rPr>
              <a:t>Wartość inwestycji: </a:t>
            </a:r>
            <a:r>
              <a:rPr lang="en-US" sz="2350" b="1">
                <a:solidFill>
                  <a:srgbClr val="2020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4 367 098,38 zł</a:t>
            </a:r>
            <a:r>
              <a:rPr lang="en-US" sz="2350">
                <a:solidFill>
                  <a:srgbClr val="20202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ctr">
              <a:lnSpc>
                <a:spcPts val="3290"/>
              </a:lnSpc>
            </a:pPr>
            <a:r>
              <a:rPr lang="en-US" sz="2350">
                <a:solidFill>
                  <a:srgbClr val="202020"/>
                </a:solidFill>
                <a:latin typeface="Open Sans"/>
                <a:ea typeface="Open Sans"/>
                <a:cs typeface="Open Sans"/>
                <a:sym typeface="Open Sans"/>
              </a:rPr>
              <a:t>Kwota udzielonego dofinansowania ze środków Rządowego Funduszu Rozwoju Dróg: 2 267 887,64 zł.</a:t>
            </a:r>
          </a:p>
          <a:p>
            <a:pPr algn="ctr">
              <a:lnSpc>
                <a:spcPts val="3290"/>
              </a:lnSpc>
            </a:pPr>
            <a:r>
              <a:rPr lang="en-US" sz="2350">
                <a:solidFill>
                  <a:srgbClr val="202020"/>
                </a:solidFill>
                <a:latin typeface="Open Sans"/>
                <a:ea typeface="Open Sans"/>
                <a:cs typeface="Open Sans"/>
                <a:sym typeface="Open Sans"/>
              </a:rPr>
              <a:t>Wkład własny Gminy Karczmiska: 1 099 274,60 zł,</a:t>
            </a:r>
          </a:p>
          <a:p>
            <a:pPr algn="ctr">
              <a:lnSpc>
                <a:spcPts val="1470"/>
              </a:lnSpc>
            </a:pPr>
            <a:endParaRPr lang="en-US" sz="2350">
              <a:solidFill>
                <a:srgbClr val="20202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0247" r="-14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55" b="-555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66883" y="8570638"/>
            <a:ext cx="11047887" cy="706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04"/>
              </a:lnSpc>
            </a:pPr>
            <a:r>
              <a:rPr lang="en-US" sz="4074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6 grudnia - I Karczmiski Jarmark Świąteczny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596206"/>
            <a:ext cx="4914900" cy="4838700"/>
          </a:xfrm>
          <a:custGeom>
            <a:avLst/>
            <a:gdLst/>
            <a:ahLst/>
            <a:cxnLst/>
            <a:rect l="l" t="t" r="r" b="b"/>
            <a:pathLst>
              <a:path w="4914900" h="4838700">
                <a:moveTo>
                  <a:pt x="0" y="0"/>
                </a:moveTo>
                <a:lnTo>
                  <a:pt x="4914900" y="0"/>
                </a:lnTo>
                <a:lnTo>
                  <a:pt x="4914900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062" b="-3129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86550" y="2596206"/>
            <a:ext cx="4914900" cy="4838700"/>
          </a:xfrm>
          <a:custGeom>
            <a:avLst/>
            <a:gdLst/>
            <a:ahLst/>
            <a:cxnLst/>
            <a:rect l="l" t="t" r="r" b="b"/>
            <a:pathLst>
              <a:path w="4914900" h="4838700">
                <a:moveTo>
                  <a:pt x="0" y="0"/>
                </a:moveTo>
                <a:lnTo>
                  <a:pt x="4914900" y="0"/>
                </a:lnTo>
                <a:lnTo>
                  <a:pt x="4914900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790" r="-50000" b="-1023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44400" y="2596206"/>
            <a:ext cx="4914900" cy="4838700"/>
          </a:xfrm>
          <a:custGeom>
            <a:avLst/>
            <a:gdLst/>
            <a:ahLst/>
            <a:cxnLst/>
            <a:rect l="l" t="t" r="r" b="b"/>
            <a:pathLst>
              <a:path w="4914900" h="4838700">
                <a:moveTo>
                  <a:pt x="0" y="0"/>
                </a:moveTo>
                <a:lnTo>
                  <a:pt x="4914900" y="0"/>
                </a:lnTo>
                <a:lnTo>
                  <a:pt x="4914900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0852" r="-1937" b="-10236"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-493778" y="981075"/>
            <a:ext cx="19275556" cy="0"/>
          </a:xfrm>
          <a:prstGeom prst="line">
            <a:avLst/>
          </a:prstGeom>
          <a:ln w="47625" cap="rnd">
            <a:solidFill>
              <a:srgbClr val="B27E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-493778" y="9258300"/>
            <a:ext cx="19275556" cy="0"/>
          </a:xfrm>
          <a:prstGeom prst="line">
            <a:avLst/>
          </a:prstGeom>
          <a:ln w="47625" cap="rnd">
            <a:solidFill>
              <a:srgbClr val="B27E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028700" y="2596206"/>
            <a:ext cx="4914900" cy="4838700"/>
          </a:xfrm>
          <a:custGeom>
            <a:avLst/>
            <a:gdLst/>
            <a:ahLst/>
            <a:cxnLst/>
            <a:rect l="l" t="t" r="r" b="b"/>
            <a:pathLst>
              <a:path w="4914900" h="4838700">
                <a:moveTo>
                  <a:pt x="0" y="0"/>
                </a:moveTo>
                <a:lnTo>
                  <a:pt x="4914900" y="0"/>
                </a:lnTo>
                <a:lnTo>
                  <a:pt x="4914900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2992" r="-1468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686550" y="2596206"/>
            <a:ext cx="4914900" cy="4838700"/>
          </a:xfrm>
          <a:custGeom>
            <a:avLst/>
            <a:gdLst/>
            <a:ahLst/>
            <a:cxnLst/>
            <a:rect l="l" t="t" r="r" b="b"/>
            <a:pathLst>
              <a:path w="4914900" h="4838700">
                <a:moveTo>
                  <a:pt x="0" y="0"/>
                </a:moveTo>
                <a:lnTo>
                  <a:pt x="4914900" y="0"/>
                </a:lnTo>
                <a:lnTo>
                  <a:pt x="4914900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4869" r="-22804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44400" y="2596206"/>
            <a:ext cx="4914900" cy="4933932"/>
          </a:xfrm>
          <a:custGeom>
            <a:avLst/>
            <a:gdLst/>
            <a:ahLst/>
            <a:cxnLst/>
            <a:rect l="l" t="t" r="r" b="b"/>
            <a:pathLst>
              <a:path w="4914900" h="4933932">
                <a:moveTo>
                  <a:pt x="0" y="0"/>
                </a:moveTo>
                <a:lnTo>
                  <a:pt x="4914900" y="0"/>
                </a:lnTo>
                <a:lnTo>
                  <a:pt x="4914900" y="4933932"/>
                </a:lnTo>
                <a:lnTo>
                  <a:pt x="0" y="49339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869" r="-33711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28700" y="2596206"/>
            <a:ext cx="4914900" cy="4886316"/>
          </a:xfrm>
          <a:custGeom>
            <a:avLst/>
            <a:gdLst/>
            <a:ahLst/>
            <a:cxnLst/>
            <a:rect l="l" t="t" r="r" b="b"/>
            <a:pathLst>
              <a:path w="4914900" h="4886316">
                <a:moveTo>
                  <a:pt x="0" y="0"/>
                </a:moveTo>
                <a:lnTo>
                  <a:pt x="4914900" y="0"/>
                </a:lnTo>
                <a:lnTo>
                  <a:pt x="4914900" y="4886316"/>
                </a:lnTo>
                <a:lnTo>
                  <a:pt x="0" y="48863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1242" t="-974" r="-30285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686550" y="2572398"/>
            <a:ext cx="4914900" cy="4886316"/>
          </a:xfrm>
          <a:custGeom>
            <a:avLst/>
            <a:gdLst/>
            <a:ahLst/>
            <a:cxnLst/>
            <a:rect l="l" t="t" r="r" b="b"/>
            <a:pathLst>
              <a:path w="4914900" h="4886316">
                <a:moveTo>
                  <a:pt x="0" y="0"/>
                </a:moveTo>
                <a:lnTo>
                  <a:pt x="4914900" y="0"/>
                </a:lnTo>
                <a:lnTo>
                  <a:pt x="4914900" y="4886316"/>
                </a:lnTo>
                <a:lnTo>
                  <a:pt x="0" y="48863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3347" r="-6718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360568" y="2572398"/>
            <a:ext cx="4898732" cy="4933932"/>
          </a:xfrm>
          <a:custGeom>
            <a:avLst/>
            <a:gdLst/>
            <a:ahLst/>
            <a:cxnLst/>
            <a:rect l="l" t="t" r="r" b="b"/>
            <a:pathLst>
              <a:path w="4898732" h="4933932">
                <a:moveTo>
                  <a:pt x="0" y="0"/>
                </a:moveTo>
                <a:lnTo>
                  <a:pt x="4898732" y="0"/>
                </a:lnTo>
                <a:lnTo>
                  <a:pt x="4898732" y="4933932"/>
                </a:lnTo>
                <a:lnTo>
                  <a:pt x="0" y="49339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1028" r="-20999"/>
            </a:stretch>
          </a:blipFill>
        </p:spPr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19583" y="2531358"/>
            <a:ext cx="398737" cy="307390"/>
          </a:xfrm>
          <a:custGeom>
            <a:avLst/>
            <a:gdLst/>
            <a:ahLst/>
            <a:cxnLst/>
            <a:rect l="l" t="t" r="r" b="b"/>
            <a:pathLst>
              <a:path w="398737" h="307390">
                <a:moveTo>
                  <a:pt x="0" y="0"/>
                </a:moveTo>
                <a:lnTo>
                  <a:pt x="398737" y="0"/>
                </a:lnTo>
                <a:lnTo>
                  <a:pt x="398737" y="307390"/>
                </a:lnTo>
                <a:lnTo>
                  <a:pt x="0" y="307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52600" y="4194651"/>
            <a:ext cx="6803825" cy="1954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17"/>
              </a:lnSpc>
            </a:pPr>
            <a:r>
              <a:rPr lang="en-US" sz="6924">
                <a:solidFill>
                  <a:srgbClr val="202020"/>
                </a:solidFill>
                <a:latin typeface="Radley"/>
                <a:ea typeface="Radley"/>
                <a:cs typeface="Radley"/>
                <a:sym typeface="Radley"/>
              </a:rPr>
              <a:t>Fundusz sołecki</a:t>
            </a:r>
          </a:p>
          <a:p>
            <a:pPr marL="0" lvl="0" indent="0" algn="ctr">
              <a:lnSpc>
                <a:spcPts val="7617"/>
              </a:lnSpc>
            </a:pPr>
            <a:r>
              <a:rPr lang="en-US" sz="6924">
                <a:solidFill>
                  <a:srgbClr val="202020"/>
                </a:solidFill>
                <a:latin typeface="Radley"/>
                <a:ea typeface="Radley"/>
                <a:cs typeface="Radley"/>
                <a:sym typeface="Radley"/>
              </a:rPr>
              <a:t>2024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522584" y="2359908"/>
            <a:ext cx="5048411" cy="1899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202020"/>
                </a:solidFill>
                <a:latin typeface="Radley"/>
                <a:ea typeface="Radley"/>
                <a:cs typeface="Radley"/>
                <a:sym typeface="Radley"/>
              </a:rPr>
              <a:t>Kwota przeznaczona na Fundusz Sołecki w 2024 roku to 572.003,00 zł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522584" y="5067300"/>
            <a:ext cx="5048411" cy="4451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202020"/>
                </a:solidFill>
                <a:latin typeface="Radley"/>
                <a:ea typeface="Radley"/>
                <a:cs typeface="Radley"/>
                <a:sym typeface="Radley"/>
              </a:rPr>
              <a:t>W ramach Funduszu Sołeckiego zrealizowano liczne zadania m.in. utrzymanie dróg gminnych, zakup tablic informacyjnych, remonty placów zabaw</a:t>
            </a:r>
          </a:p>
        </p:txBody>
      </p:sp>
      <p:sp>
        <p:nvSpPr>
          <p:cNvPr id="6" name="Freeform 6"/>
          <p:cNvSpPr/>
          <p:nvPr/>
        </p:nvSpPr>
        <p:spPr>
          <a:xfrm>
            <a:off x="10119583" y="5772259"/>
            <a:ext cx="398737" cy="307390"/>
          </a:xfrm>
          <a:custGeom>
            <a:avLst/>
            <a:gdLst/>
            <a:ahLst/>
            <a:cxnLst/>
            <a:rect l="l" t="t" r="r" b="b"/>
            <a:pathLst>
              <a:path w="398737" h="307390">
                <a:moveTo>
                  <a:pt x="0" y="0"/>
                </a:moveTo>
                <a:lnTo>
                  <a:pt x="398737" y="0"/>
                </a:lnTo>
                <a:lnTo>
                  <a:pt x="398737" y="307390"/>
                </a:lnTo>
                <a:lnTo>
                  <a:pt x="0" y="307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57275"/>
            <a:ext cx="5951413" cy="8851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87"/>
              </a:lnSpc>
            </a:pPr>
            <a:r>
              <a:rPr lang="en-US" sz="3625">
                <a:solidFill>
                  <a:srgbClr val="202020"/>
                </a:solidFill>
                <a:latin typeface="Radley"/>
                <a:ea typeface="Radley"/>
                <a:cs typeface="Radley"/>
                <a:sym typeface="Radley"/>
              </a:rPr>
              <a:t>Ilość złożonych wniosków </a:t>
            </a:r>
          </a:p>
          <a:p>
            <a:pPr algn="l">
              <a:lnSpc>
                <a:spcPts val="3987"/>
              </a:lnSpc>
            </a:pPr>
            <a:r>
              <a:rPr lang="en-US" sz="3625">
                <a:solidFill>
                  <a:srgbClr val="202020"/>
                </a:solidFill>
                <a:latin typeface="Radley"/>
                <a:ea typeface="Radley"/>
                <a:cs typeface="Radley"/>
                <a:sym typeface="Radley"/>
              </a:rPr>
              <a:t>i kwoty uzyskanych dotacji </a:t>
            </a:r>
          </a:p>
          <a:p>
            <a:pPr algn="l">
              <a:lnSpc>
                <a:spcPts val="3987"/>
              </a:lnSpc>
            </a:pPr>
            <a:r>
              <a:rPr lang="en-US" sz="3625">
                <a:solidFill>
                  <a:srgbClr val="202020"/>
                </a:solidFill>
                <a:latin typeface="Radley"/>
                <a:ea typeface="Radley"/>
                <a:cs typeface="Radley"/>
                <a:sym typeface="Radley"/>
              </a:rPr>
              <a:t>z programu „Czyste Powietrze” na terenie Gminy Karczmiska do dnia 31.12.2024 r.</a:t>
            </a:r>
          </a:p>
          <a:p>
            <a:pPr algn="l">
              <a:lnSpc>
                <a:spcPts val="2997"/>
              </a:lnSpc>
            </a:pPr>
            <a:endParaRPr lang="en-US" sz="3625">
              <a:solidFill>
                <a:srgbClr val="202020"/>
              </a:solidFill>
              <a:latin typeface="Radley"/>
              <a:ea typeface="Radley"/>
              <a:cs typeface="Radley"/>
              <a:sym typeface="Radley"/>
            </a:endParaRPr>
          </a:p>
          <a:p>
            <a:pPr algn="l">
              <a:lnSpc>
                <a:spcPts val="3327"/>
              </a:lnSpc>
            </a:pPr>
            <a:r>
              <a:rPr lang="en-US" sz="3025">
                <a:solidFill>
                  <a:srgbClr val="202020"/>
                </a:solidFill>
                <a:latin typeface="Radley"/>
                <a:ea typeface="Radley"/>
                <a:cs typeface="Radley"/>
                <a:sym typeface="Radley"/>
              </a:rPr>
              <a:t>Liczba złożonych wniosków o dofinansowanie: 240</a:t>
            </a:r>
          </a:p>
          <a:p>
            <a:pPr algn="l">
              <a:lnSpc>
                <a:spcPts val="3327"/>
              </a:lnSpc>
            </a:pPr>
            <a:endParaRPr lang="en-US" sz="3025">
              <a:solidFill>
                <a:srgbClr val="202020"/>
              </a:solidFill>
              <a:latin typeface="Radley"/>
              <a:ea typeface="Radley"/>
              <a:cs typeface="Radley"/>
              <a:sym typeface="Radley"/>
            </a:endParaRPr>
          </a:p>
          <a:p>
            <a:pPr algn="l">
              <a:lnSpc>
                <a:spcPts val="3327"/>
              </a:lnSpc>
            </a:pPr>
            <a:r>
              <a:rPr lang="en-US" sz="3025">
                <a:solidFill>
                  <a:srgbClr val="202020"/>
                </a:solidFill>
                <a:latin typeface="Radley"/>
                <a:ea typeface="Radley"/>
                <a:cs typeface="Radley"/>
                <a:sym typeface="Radley"/>
              </a:rPr>
              <a:t>Liczba zawartych umów o dofinansowanie 176</a:t>
            </a:r>
          </a:p>
          <a:p>
            <a:pPr algn="l">
              <a:lnSpc>
                <a:spcPts val="3327"/>
              </a:lnSpc>
            </a:pPr>
            <a:endParaRPr lang="en-US" sz="3025">
              <a:solidFill>
                <a:srgbClr val="202020"/>
              </a:solidFill>
              <a:latin typeface="Radley"/>
              <a:ea typeface="Radley"/>
              <a:cs typeface="Radley"/>
              <a:sym typeface="Radley"/>
            </a:endParaRPr>
          </a:p>
          <a:p>
            <a:pPr algn="l">
              <a:lnSpc>
                <a:spcPts val="3327"/>
              </a:lnSpc>
            </a:pPr>
            <a:r>
              <a:rPr lang="en-US" sz="3025">
                <a:solidFill>
                  <a:srgbClr val="202020"/>
                </a:solidFill>
                <a:latin typeface="Radley"/>
                <a:ea typeface="Radley"/>
                <a:cs typeface="Radley"/>
                <a:sym typeface="Radley"/>
              </a:rPr>
              <a:t>Liczba zrealizowanych przedsięwzięć: 118</a:t>
            </a:r>
          </a:p>
          <a:p>
            <a:pPr algn="l">
              <a:lnSpc>
                <a:spcPts val="3327"/>
              </a:lnSpc>
            </a:pPr>
            <a:endParaRPr lang="en-US" sz="3025">
              <a:solidFill>
                <a:srgbClr val="202020"/>
              </a:solidFill>
              <a:latin typeface="Radley"/>
              <a:ea typeface="Radley"/>
              <a:cs typeface="Radley"/>
              <a:sym typeface="Radley"/>
            </a:endParaRPr>
          </a:p>
          <a:p>
            <a:pPr algn="l">
              <a:lnSpc>
                <a:spcPts val="3327"/>
              </a:lnSpc>
            </a:pPr>
            <a:r>
              <a:rPr lang="en-US" sz="3025">
                <a:solidFill>
                  <a:srgbClr val="202020"/>
                </a:solidFill>
                <a:latin typeface="Radley"/>
                <a:ea typeface="Radley"/>
                <a:cs typeface="Radley"/>
                <a:sym typeface="Radley"/>
              </a:rPr>
              <a:t>Kwota wypłaconych dotacji: 4 145 300,10 zł</a:t>
            </a:r>
          </a:p>
          <a:p>
            <a:pPr marL="0" lvl="0" indent="0" algn="l">
              <a:lnSpc>
                <a:spcPts val="6407"/>
              </a:lnSpc>
            </a:pPr>
            <a:endParaRPr lang="en-US" sz="3025">
              <a:solidFill>
                <a:srgbClr val="202020"/>
              </a:solidFill>
              <a:latin typeface="Radley"/>
              <a:ea typeface="Radley"/>
              <a:cs typeface="Radley"/>
              <a:sym typeface="Radley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7654695" y="0"/>
            <a:ext cx="10633305" cy="102870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Freeform 4"/>
          <p:cNvSpPr/>
          <p:nvPr/>
        </p:nvSpPr>
        <p:spPr>
          <a:xfrm>
            <a:off x="8917558" y="1623862"/>
            <a:ext cx="8341742" cy="7039276"/>
          </a:xfrm>
          <a:custGeom>
            <a:avLst/>
            <a:gdLst/>
            <a:ahLst/>
            <a:cxnLst/>
            <a:rect l="l" t="t" r="r" b="b"/>
            <a:pathLst>
              <a:path w="8341742" h="7039276">
                <a:moveTo>
                  <a:pt x="0" y="0"/>
                </a:moveTo>
                <a:lnTo>
                  <a:pt x="8341742" y="0"/>
                </a:lnTo>
                <a:lnTo>
                  <a:pt x="8341742" y="7039276"/>
                </a:lnTo>
                <a:lnTo>
                  <a:pt x="0" y="70392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107" r="-17107"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B27E48"/>
          </a:solidFill>
        </p:spPr>
      </p:sp>
      <p:sp>
        <p:nvSpPr>
          <p:cNvPr id="3" name="Freeform 3"/>
          <p:cNvSpPr/>
          <p:nvPr/>
        </p:nvSpPr>
        <p:spPr>
          <a:xfrm>
            <a:off x="2795165" y="1526230"/>
            <a:ext cx="12664547" cy="7695395"/>
          </a:xfrm>
          <a:custGeom>
            <a:avLst/>
            <a:gdLst/>
            <a:ahLst/>
            <a:cxnLst/>
            <a:rect l="l" t="t" r="r" b="b"/>
            <a:pathLst>
              <a:path w="12664547" h="7695395">
                <a:moveTo>
                  <a:pt x="0" y="0"/>
                </a:moveTo>
                <a:lnTo>
                  <a:pt x="12664547" y="0"/>
                </a:lnTo>
                <a:lnTo>
                  <a:pt x="12664547" y="7695395"/>
                </a:lnTo>
                <a:lnTo>
                  <a:pt x="0" y="76953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872" t="-13581" b="-711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95165" y="1526230"/>
            <a:ext cx="12697671" cy="7695395"/>
          </a:xfrm>
          <a:custGeom>
            <a:avLst/>
            <a:gdLst/>
            <a:ahLst/>
            <a:cxnLst/>
            <a:rect l="l" t="t" r="r" b="b"/>
            <a:pathLst>
              <a:path w="12697671" h="7695395">
                <a:moveTo>
                  <a:pt x="0" y="0"/>
                </a:moveTo>
                <a:lnTo>
                  <a:pt x="12697670" y="0"/>
                </a:lnTo>
                <a:lnTo>
                  <a:pt x="12697670" y="7695395"/>
                </a:lnTo>
                <a:lnTo>
                  <a:pt x="0" y="76953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308" b="-1605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492341" y="340994"/>
            <a:ext cx="7303318" cy="687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69"/>
              </a:lnSpc>
            </a:pPr>
            <a:r>
              <a:rPr lang="en-US" sz="4049">
                <a:solidFill>
                  <a:srgbClr val="202020"/>
                </a:solidFill>
                <a:latin typeface="Open Sans"/>
                <a:ea typeface="Open Sans"/>
                <a:cs typeface="Open Sans"/>
                <a:sym typeface="Open Sans"/>
              </a:rPr>
              <a:t>Uroczysty Dzień Sołtysa 2024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0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52417" y="1321893"/>
            <a:ext cx="14783165" cy="225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00"/>
              </a:lnSpc>
            </a:pPr>
            <a:r>
              <a:rPr lang="en-US" sz="8000">
                <a:solidFill>
                  <a:srgbClr val="202020"/>
                </a:solidFill>
                <a:latin typeface="Radley"/>
                <a:ea typeface="Radley"/>
                <a:cs typeface="Radley"/>
                <a:sym typeface="Radley"/>
              </a:rPr>
              <a:t>Rozbudowa i modernizacja oczyszczalni ścieków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002941" y="7093938"/>
            <a:ext cx="14979994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202020"/>
                </a:solidFill>
                <a:latin typeface="Open Sans"/>
                <a:ea typeface="Open Sans"/>
                <a:cs typeface="Open Sans"/>
                <a:sym typeface="Open Sans"/>
              </a:rPr>
              <a:t>Gmina Karczmiska otrzymała dofinansowanie z Rządowego Funduszu Polski Ład „Program Inwestycji Strategicznych” na kwotę 5 035 000,00 zł. </a:t>
            </a:r>
          </a:p>
          <a:p>
            <a:pPr marL="0" lvl="0" indent="0" algn="ctr">
              <a:lnSpc>
                <a:spcPts val="4199"/>
              </a:lnSpc>
            </a:pPr>
            <a:r>
              <a:rPr lang="en-US" sz="2999">
                <a:solidFill>
                  <a:srgbClr val="202020"/>
                </a:solidFill>
                <a:latin typeface="Open Sans"/>
                <a:ea typeface="Open Sans"/>
                <a:cs typeface="Open Sans"/>
                <a:sym typeface="Open Sans"/>
              </a:rPr>
              <a:t>Łączna kwota inwestycji</a:t>
            </a:r>
            <a:r>
              <a:rPr lang="en-US" sz="2999" b="1">
                <a:solidFill>
                  <a:srgbClr val="2020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6 576 810,00 zł</a:t>
            </a:r>
            <a:r>
              <a:rPr lang="en-US" sz="2999">
                <a:solidFill>
                  <a:srgbClr val="20202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182854" y="4943638"/>
            <a:ext cx="14352728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9"/>
              </a:lnSpc>
            </a:pPr>
            <a:r>
              <a:rPr lang="en-US" sz="2999">
                <a:solidFill>
                  <a:srgbClr val="202020"/>
                </a:solidFill>
                <a:latin typeface="Open Sans"/>
                <a:ea typeface="Open Sans"/>
                <a:cs typeface="Open Sans"/>
                <a:sym typeface="Open Sans"/>
              </a:rPr>
              <a:t>26 marca 2024 r. podpisano z firmą Przedsiębiorstwo Produkcyjno-Handlowe WAMACO  Sp. z o.o. w Lublinie umowę na „Rozbudowę i modernizację oczyszczalni ścieków na działce nr ewid. 1300 położonej w m. Karczmiska”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6315361"/>
          </a:xfrm>
          <a:custGeom>
            <a:avLst/>
            <a:gdLst/>
            <a:ahLst/>
            <a:cxnLst/>
            <a:rect l="l" t="t" r="r" b="b"/>
            <a:pathLst>
              <a:path w="18288000" h="6315361">
                <a:moveTo>
                  <a:pt x="0" y="0"/>
                </a:moveTo>
                <a:lnTo>
                  <a:pt x="18288000" y="0"/>
                </a:lnTo>
                <a:lnTo>
                  <a:pt x="18288000" y="6315361"/>
                </a:lnTo>
                <a:lnTo>
                  <a:pt x="0" y="63153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6526" b="-4652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6315361"/>
          </a:xfrm>
          <a:custGeom>
            <a:avLst/>
            <a:gdLst/>
            <a:ahLst/>
            <a:cxnLst/>
            <a:rect l="l" t="t" r="r" b="b"/>
            <a:pathLst>
              <a:path w="18288000" h="6315361">
                <a:moveTo>
                  <a:pt x="0" y="0"/>
                </a:moveTo>
                <a:lnTo>
                  <a:pt x="18288000" y="0"/>
                </a:lnTo>
                <a:lnTo>
                  <a:pt x="18288000" y="6315361"/>
                </a:lnTo>
                <a:lnTo>
                  <a:pt x="0" y="63153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747" b="-21013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440893" y="6979265"/>
            <a:ext cx="13406213" cy="268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0"/>
              </a:lnSpc>
            </a:pPr>
            <a:r>
              <a:rPr lang="en-US" sz="5900">
                <a:solidFill>
                  <a:srgbClr val="FFFFFF"/>
                </a:solidFill>
                <a:latin typeface="Radley"/>
                <a:ea typeface="Radley"/>
                <a:cs typeface="Radley"/>
                <a:sym typeface="Radley"/>
              </a:rPr>
              <a:t>VI WOJEWÓDZKI FESTIWAL TAŃCA PRZEDSZKOLA W KARCZMISKACH</a:t>
            </a:r>
          </a:p>
          <a:p>
            <a:pPr algn="ctr">
              <a:lnSpc>
                <a:spcPts val="7080"/>
              </a:lnSpc>
            </a:pPr>
            <a:r>
              <a:rPr lang="en-US" sz="5900">
                <a:solidFill>
                  <a:srgbClr val="FFFFFF"/>
                </a:solidFill>
                <a:latin typeface="Radley"/>
                <a:ea typeface="Radley"/>
                <a:cs typeface="Radley"/>
                <a:sym typeface="Radley"/>
              </a:rPr>
              <a:t>„TANECZNE OPOWIEŚCI”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0247" r="-14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075" r="-6075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B27E48"/>
          </a:solidFill>
        </p:spPr>
      </p:sp>
      <p:sp>
        <p:nvSpPr>
          <p:cNvPr id="3" name="Freeform 3"/>
          <p:cNvSpPr/>
          <p:nvPr/>
        </p:nvSpPr>
        <p:spPr>
          <a:xfrm>
            <a:off x="10172700" y="1047037"/>
            <a:ext cx="7053476" cy="8128827"/>
          </a:xfrm>
          <a:custGeom>
            <a:avLst/>
            <a:gdLst/>
            <a:ahLst/>
            <a:cxnLst/>
            <a:rect l="l" t="t" r="r" b="b"/>
            <a:pathLst>
              <a:path w="7053476" h="8128827">
                <a:moveTo>
                  <a:pt x="0" y="0"/>
                </a:moveTo>
                <a:lnTo>
                  <a:pt x="7053476" y="0"/>
                </a:lnTo>
                <a:lnTo>
                  <a:pt x="7053476" y="8128827"/>
                </a:lnTo>
                <a:lnTo>
                  <a:pt x="0" y="81288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719" r="-1914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172700" y="1047037"/>
            <a:ext cx="7086600" cy="8128827"/>
          </a:xfrm>
          <a:custGeom>
            <a:avLst/>
            <a:gdLst/>
            <a:ahLst/>
            <a:cxnLst/>
            <a:rect l="l" t="t" r="r" b="b"/>
            <a:pathLst>
              <a:path w="7086600" h="8128827">
                <a:moveTo>
                  <a:pt x="0" y="0"/>
                </a:moveTo>
                <a:lnTo>
                  <a:pt x="7086600" y="0"/>
                </a:lnTo>
                <a:lnTo>
                  <a:pt x="7086600" y="8128827"/>
                </a:lnTo>
                <a:lnTo>
                  <a:pt x="0" y="8128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153" b="-8153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63852" y="1381937"/>
            <a:ext cx="7335376" cy="7487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7"/>
              </a:lnSpc>
            </a:pPr>
            <a:r>
              <a:rPr lang="en-US" sz="3825">
                <a:solidFill>
                  <a:srgbClr val="202020"/>
                </a:solidFill>
                <a:latin typeface="Radley"/>
                <a:ea typeface="Radley"/>
                <a:cs typeface="Radley"/>
                <a:sym typeface="Radley"/>
              </a:rPr>
              <a:t>21 kwietnia 2024 roku  odbyła się II tura wyborów samorządowych, podczas których mieszkańcy Gminy Karczmiska wybrali nowego wójta - Alicję Bełcik.</a:t>
            </a:r>
          </a:p>
          <a:p>
            <a:pPr algn="l">
              <a:lnSpc>
                <a:spcPts val="4207"/>
              </a:lnSpc>
            </a:pPr>
            <a:endParaRPr lang="en-US" sz="3825">
              <a:solidFill>
                <a:srgbClr val="202020"/>
              </a:solidFill>
              <a:latin typeface="Radley"/>
              <a:ea typeface="Radley"/>
              <a:cs typeface="Radley"/>
              <a:sym typeface="Radley"/>
            </a:endParaRPr>
          </a:p>
          <a:p>
            <a:pPr marL="0" lvl="0" indent="0" algn="l">
              <a:lnSpc>
                <a:spcPts val="4207"/>
              </a:lnSpc>
            </a:pPr>
            <a:r>
              <a:rPr lang="en-US" sz="3825">
                <a:solidFill>
                  <a:srgbClr val="202020"/>
                </a:solidFill>
                <a:latin typeface="Radley"/>
                <a:ea typeface="Radley"/>
                <a:cs typeface="Radley"/>
                <a:sym typeface="Radley"/>
              </a:rPr>
              <a:t>7 maja 2024 roku odbyła się pierwsza sesja nowej Rady Gminy Karczmiska, podczas której wybrano Przewodniczącego Rady Gminy Karczmiska - Michała Walencika oraz zastępcę Przewodniczącego Rady Gminy - Stanisława Włodka.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0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45262" y="1466427"/>
            <a:ext cx="3904401" cy="2307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2"/>
              </a:lnSpc>
            </a:pPr>
            <a:r>
              <a:rPr lang="en-US" sz="5475">
                <a:solidFill>
                  <a:srgbClr val="202020"/>
                </a:solidFill>
                <a:latin typeface="Radley"/>
                <a:ea typeface="Radley"/>
                <a:cs typeface="Radley"/>
                <a:sym typeface="Radley"/>
              </a:rPr>
              <a:t>Rada Gminy Karczmiska</a:t>
            </a:r>
          </a:p>
          <a:p>
            <a:pPr marL="0" lvl="0" indent="0" algn="ctr">
              <a:lnSpc>
                <a:spcPts val="6022"/>
              </a:lnSpc>
            </a:pPr>
            <a:r>
              <a:rPr lang="en-US" sz="5475">
                <a:solidFill>
                  <a:srgbClr val="202020"/>
                </a:solidFill>
                <a:latin typeface="Radley"/>
                <a:ea typeface="Radley"/>
                <a:cs typeface="Radley"/>
                <a:sym typeface="Radley"/>
              </a:rPr>
              <a:t>2024-2029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988132" y="1356420"/>
            <a:ext cx="3632047" cy="638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0"/>
              </a:lnSpc>
              <a:spcBef>
                <a:spcPct val="0"/>
              </a:spcBef>
            </a:pPr>
            <a:r>
              <a:rPr lang="en-US" sz="1850">
                <a:solidFill>
                  <a:srgbClr val="000000"/>
                </a:solidFill>
                <a:latin typeface="Radley"/>
                <a:ea typeface="Radley"/>
                <a:cs typeface="Radley"/>
                <a:sym typeface="Radley"/>
              </a:rPr>
              <a:t>Komisja Budżetu, Gospodarki Finansowej i Mienia Komunalnego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988132" y="2287482"/>
            <a:ext cx="3632047" cy="3126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202020"/>
                </a:solidFill>
                <a:latin typeface="Open Sans"/>
                <a:ea typeface="Open Sans"/>
                <a:cs typeface="Open Sans"/>
                <a:sym typeface="Open Sans"/>
              </a:rPr>
              <a:t>Krzysztof Karaś - Przewodniczący</a:t>
            </a:r>
          </a:p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Jarosław Dobrzyński</a:t>
            </a:r>
          </a:p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Marcin Jarosz</a:t>
            </a:r>
          </a:p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Renata Kłak</a:t>
            </a:r>
          </a:p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Katarzyna Lewandowska</a:t>
            </a:r>
          </a:p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Joanna Nowak</a:t>
            </a:r>
          </a:p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Monika Rymarczyk</a:t>
            </a:r>
          </a:p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Michał Walencik</a:t>
            </a:r>
          </a:p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Agnieszka Wałachowska</a:t>
            </a:r>
          </a:p>
          <a:p>
            <a:pPr marL="0" lvl="0" indent="0"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Justyna Wciseł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021156" y="5694262"/>
            <a:ext cx="3632047" cy="638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0"/>
              </a:lnSpc>
              <a:spcBef>
                <a:spcPct val="0"/>
              </a:spcBef>
            </a:pPr>
            <a:r>
              <a:rPr lang="en-US" sz="1850">
                <a:solidFill>
                  <a:srgbClr val="000000"/>
                </a:solidFill>
                <a:latin typeface="Radley"/>
                <a:ea typeface="Radley"/>
                <a:cs typeface="Radley"/>
                <a:sym typeface="Radley"/>
              </a:rPr>
              <a:t>Komisja Rolnictwa, Ochrony środowiska, Handlu i Usług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021156" y="6628346"/>
            <a:ext cx="3632047" cy="2183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202020"/>
                </a:solidFill>
                <a:latin typeface="Open Sans"/>
                <a:ea typeface="Open Sans"/>
                <a:cs typeface="Open Sans"/>
                <a:sym typeface="Open Sans"/>
              </a:rPr>
              <a:t>Jarosław Dobrzyński - Przewodniczący </a:t>
            </a:r>
          </a:p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Katarzyna Lewandowska - Zastępca</a:t>
            </a:r>
          </a:p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Monika Rymarczyk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Justyna Wciseł</a:t>
            </a:r>
          </a:p>
          <a:p>
            <a:pPr marL="0" lvl="0" indent="0"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Stanisław Włodek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132965" y="1356420"/>
            <a:ext cx="3632047" cy="638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0"/>
              </a:lnSpc>
              <a:spcBef>
                <a:spcPct val="0"/>
              </a:spcBef>
            </a:pPr>
            <a:r>
              <a:rPr lang="en-US" sz="1850">
                <a:solidFill>
                  <a:srgbClr val="000000"/>
                </a:solidFill>
                <a:latin typeface="Radley"/>
                <a:ea typeface="Radley"/>
                <a:cs typeface="Radley"/>
                <a:sym typeface="Radley"/>
              </a:rPr>
              <a:t>Komisja Oświaty, Kultury, Zdrowia i Opieki Społecznej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132965" y="2287482"/>
            <a:ext cx="3632047" cy="2183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202020"/>
                </a:solidFill>
                <a:latin typeface="Open Sans"/>
                <a:ea typeface="Open Sans"/>
                <a:cs typeface="Open Sans"/>
                <a:sym typeface="Open Sans"/>
              </a:rPr>
              <a:t>Justyna Wciseł - Przewodnicząca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202020"/>
                </a:solidFill>
                <a:latin typeface="Open Sans"/>
                <a:ea typeface="Open Sans"/>
                <a:cs typeface="Open Sans"/>
                <a:sym typeface="Open Sans"/>
              </a:rPr>
              <a:t>Agnieszka Wałachowska - Zastępca </a:t>
            </a:r>
          </a:p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Grzegorz Bartoś</a:t>
            </a:r>
          </a:p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Artur Karaś</a:t>
            </a:r>
          </a:p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Joanna Nowak</a:t>
            </a:r>
          </a:p>
          <a:p>
            <a:pPr marL="0" lvl="0" indent="0" algn="l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Edyta Kubiś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132965" y="5717757"/>
            <a:ext cx="3632047" cy="314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0"/>
              </a:lnSpc>
              <a:spcBef>
                <a:spcPct val="0"/>
              </a:spcBef>
            </a:pPr>
            <a:r>
              <a:rPr lang="en-US" sz="1850">
                <a:solidFill>
                  <a:srgbClr val="000000"/>
                </a:solidFill>
                <a:latin typeface="Radley"/>
                <a:ea typeface="Radley"/>
                <a:cs typeface="Radley"/>
                <a:sym typeface="Radley"/>
              </a:rPr>
              <a:t>Komisja Rewizyjna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132965" y="6628346"/>
            <a:ext cx="3632047" cy="1554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202020"/>
                </a:solidFill>
                <a:latin typeface="Open Sans"/>
                <a:ea typeface="Open Sans"/>
                <a:cs typeface="Open Sans"/>
                <a:sym typeface="Open Sans"/>
              </a:rPr>
              <a:t>Grzegorz Bartoś - Przewodniczący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Elżbieta Popiołek - Zastępca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Marcin Jarosz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Justyna Wciseł</a:t>
            </a:r>
          </a:p>
          <a:p>
            <a:pPr marL="0" lvl="0" indent="0"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Edyta Kubiś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317616" y="5717757"/>
            <a:ext cx="3632047" cy="314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0"/>
              </a:lnSpc>
              <a:spcBef>
                <a:spcPct val="0"/>
              </a:spcBef>
            </a:pPr>
            <a:r>
              <a:rPr lang="en-US" sz="1850">
                <a:solidFill>
                  <a:srgbClr val="000000"/>
                </a:solidFill>
                <a:latin typeface="Radley"/>
                <a:ea typeface="Radley"/>
                <a:cs typeface="Radley"/>
                <a:sym typeface="Radley"/>
              </a:rPr>
              <a:t>Komisja Skarg, Wniosków i Petycji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17616" y="6628346"/>
            <a:ext cx="3632047" cy="2497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202020"/>
                </a:solidFill>
                <a:latin typeface="Open Sans"/>
                <a:ea typeface="Open Sans"/>
                <a:cs typeface="Open Sans"/>
                <a:sym typeface="Open Sans"/>
              </a:rPr>
              <a:t>Elżbieta Popiołek - Przewodnicząca </a:t>
            </a:r>
          </a:p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Katarzyna Lewandowska - Zastępca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Jarosław Dobrzański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Artur Karaś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Krzysztof Karaś</a:t>
            </a:r>
          </a:p>
          <a:p>
            <a:pPr marL="0" lvl="0" indent="0"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Renata Kłak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1235</Words>
  <Application>Microsoft Office PowerPoint</Application>
  <PresentationFormat>Niestandardowy</PresentationFormat>
  <Paragraphs>161</Paragraphs>
  <Slides>39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39</vt:i4>
      </vt:variant>
    </vt:vector>
  </HeadingPairs>
  <TitlesOfParts>
    <vt:vector size="46" baseType="lpstr">
      <vt:lpstr>Arial</vt:lpstr>
      <vt:lpstr>Open Sans Bold</vt:lpstr>
      <vt:lpstr>Arimo</vt:lpstr>
      <vt:lpstr>Open Sans</vt:lpstr>
      <vt:lpstr>Radley</vt:lpstr>
      <vt:lpstr>Calibri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</dc:title>
  <cp:lastModifiedBy>Agnieszka Skrzyńska-Michalczewska</cp:lastModifiedBy>
  <cp:revision>2</cp:revision>
  <dcterms:created xsi:type="dcterms:W3CDTF">2006-08-16T00:00:00Z</dcterms:created>
  <dcterms:modified xsi:type="dcterms:W3CDTF">2025-01-28T07:56:47Z</dcterms:modified>
  <dc:identifier>DAGc6GCOy5s</dc:identifier>
</cp:coreProperties>
</file>